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33"/>
  </p:notesMasterIdLst>
  <p:handoutMasterIdLst>
    <p:handoutMasterId r:id="rId34"/>
  </p:handoutMasterIdLst>
  <p:sldIdLst>
    <p:sldId id="317" r:id="rId2"/>
    <p:sldId id="683" r:id="rId3"/>
    <p:sldId id="684" r:id="rId4"/>
    <p:sldId id="678" r:id="rId5"/>
    <p:sldId id="685" r:id="rId6"/>
    <p:sldId id="686" r:id="rId7"/>
    <p:sldId id="680" r:id="rId8"/>
    <p:sldId id="687" r:id="rId9"/>
    <p:sldId id="688" r:id="rId10"/>
    <p:sldId id="689" r:id="rId11"/>
    <p:sldId id="267" r:id="rId12"/>
    <p:sldId id="313" r:id="rId13"/>
    <p:sldId id="268" r:id="rId14"/>
    <p:sldId id="269" r:id="rId15"/>
    <p:sldId id="270" r:id="rId16"/>
    <p:sldId id="669" r:id="rId17"/>
    <p:sldId id="287" r:id="rId18"/>
    <p:sldId id="292" r:id="rId19"/>
    <p:sldId id="666" r:id="rId20"/>
    <p:sldId id="667" r:id="rId21"/>
    <p:sldId id="331" r:id="rId22"/>
    <p:sldId id="334" r:id="rId23"/>
    <p:sldId id="668" r:id="rId24"/>
    <p:sldId id="332" r:id="rId25"/>
    <p:sldId id="315" r:id="rId26"/>
    <p:sldId id="324" r:id="rId27"/>
    <p:sldId id="337" r:id="rId28"/>
    <p:sldId id="338" r:id="rId29"/>
    <p:sldId id="305" r:id="rId30"/>
    <p:sldId id="450" r:id="rId31"/>
    <p:sldId id="665" r:id="rId32"/>
  </p:sldIdLst>
  <p:sldSz cx="12192000" cy="6858000"/>
  <p:notesSz cx="7302500" cy="9588500"/>
  <p:custDataLst>
    <p:tags r:id="rId3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clrMru>
    <a:srgbClr val="3333FF"/>
    <a:srgbClr val="CC00CC"/>
    <a:srgbClr val="FF9800"/>
    <a:srgbClr val="FFFF00"/>
    <a:srgbClr val="FF3300"/>
    <a:srgbClr val="FFCC00"/>
    <a:srgbClr val="FF9999"/>
    <a:srgbClr val="990099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90" autoAdjust="0"/>
    <p:restoredTop sz="94626" autoAdjust="0"/>
  </p:normalViewPr>
  <p:slideViewPr>
    <p:cSldViewPr>
      <p:cViewPr varScale="1">
        <p:scale>
          <a:sx n="121" d="100"/>
          <a:sy n="121" d="100"/>
        </p:scale>
        <p:origin x="1032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t" anchorCtr="0" compatLnSpc="1">
            <a:prstTxWarp prst="textNoShape">
              <a:avLst/>
            </a:prstTxWarp>
          </a:bodyPr>
          <a:lstStyle>
            <a:lvl1pPr defTabSz="965241">
              <a:defRPr sz="13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35438" y="0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t" anchorCtr="0" compatLnSpc="1">
            <a:prstTxWarp prst="textNoShape">
              <a:avLst/>
            </a:prstTxWarp>
          </a:bodyPr>
          <a:lstStyle>
            <a:lvl1pPr algn="r" defTabSz="965241">
              <a:defRPr sz="13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07488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b" anchorCtr="0" compatLnSpc="1">
            <a:prstTxWarp prst="textNoShape">
              <a:avLst/>
            </a:prstTxWarp>
          </a:bodyPr>
          <a:lstStyle>
            <a:lvl1pPr defTabSz="965241">
              <a:defRPr sz="13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35438" y="9107488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/>
            </a:lvl1pPr>
          </a:lstStyle>
          <a:p>
            <a:fld id="{927218C1-594E-A94E-95F4-26DFF0AD863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7398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t" anchorCtr="0" compatLnSpc="1">
            <a:prstTxWarp prst="textNoShape">
              <a:avLst/>
            </a:prstTxWarp>
          </a:bodyPr>
          <a:lstStyle>
            <a:lvl1pPr defTabSz="965241">
              <a:defRPr sz="13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35438" y="0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t" anchorCtr="0" compatLnSpc="1">
            <a:prstTxWarp prst="textNoShape">
              <a:avLst/>
            </a:prstTxWarp>
          </a:bodyPr>
          <a:lstStyle>
            <a:lvl1pPr algn="r" defTabSz="965241">
              <a:defRPr sz="13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4125" y="719138"/>
            <a:ext cx="4794250" cy="3595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0250" y="4554538"/>
            <a:ext cx="5842000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07488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b" anchorCtr="0" compatLnSpc="1">
            <a:prstTxWarp prst="textNoShape">
              <a:avLst/>
            </a:prstTxWarp>
          </a:bodyPr>
          <a:lstStyle>
            <a:lvl1pPr defTabSz="965241">
              <a:defRPr sz="13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35438" y="9107488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/>
            </a:lvl1pPr>
          </a:lstStyle>
          <a:p>
            <a:fld id="{CD7DE18D-B477-5540-A418-45080CBABEB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849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386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80E11D-7034-644F-ACDF-0961FF4298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13B7AE3-A7DC-6F48-B5B2-E849EC185D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B3582B-6514-F64F-B98B-15EDDDED28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8E58B9-5DCE-C749-A388-A65B9B24CF0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9A45FB-0697-A64A-9D51-5116823B58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8DD655-17A6-EB4F-8BC4-1ED74EF1A5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2B5484-33E2-FE4D-B1E3-75D9311FF3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AEBA02-6DF4-4F48-8623-473B1E1CF4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F0988-FE3D-BD44-95D6-6939512C4D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C8A888-4110-E642-8E4A-93BA40A9C4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B8A1A2-B5DF-3D40-8B8B-515E22E761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5A20CE7E-3045-584A-B330-59BDFC9F30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elementary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97001"/>
            <a:ext cx="12192000" cy="4729164"/>
          </a:xfrm>
        </p:spPr>
        <p:txBody>
          <a:bodyPr/>
          <a:lstStyle/>
          <a:p>
            <a:r>
              <a:rPr lang="en-US" dirty="0"/>
              <a:t>Basic laws: </a:t>
            </a:r>
            <a:r>
              <a:rPr lang="en-US" dirty="0">
                <a:solidFill>
                  <a:srgbClr val="CC00CC"/>
                </a:solidFill>
              </a:rPr>
              <a:t>0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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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 1      </a:t>
            </a:r>
            <a:r>
              <a:rPr lang="en-US" sz="3600" i="1" baseline="-25000" dirty="0">
                <a:solidFill>
                  <a:srgbClr val="CC00CC"/>
                </a:solidFill>
                <a:sym typeface="Symbol"/>
              </a:rPr>
              <a:t> </a:t>
            </a:r>
            <a:r>
              <a:rPr lang="en-US" sz="3600" baseline="-25000" dirty="0">
                <a:solidFill>
                  <a:srgbClr val="CC00CC"/>
                </a:solidFill>
                <a:sym typeface="Symbol"/>
              </a:rPr>
              <a:t></a:t>
            </a:r>
            <a:r>
              <a:rPr lang="en-US" sz="4000" i="1" baseline="-25000" dirty="0">
                <a:solidFill>
                  <a:srgbClr val="CC00CC"/>
                </a:solidFill>
                <a:sym typeface="Symbol"/>
              </a:rPr>
              <a:t></a:t>
            </a:r>
            <a:r>
              <a:rPr lang="en-US" sz="3600" baseline="-25000" dirty="0">
                <a:sym typeface="Symbol"/>
              </a:rPr>
              <a:t>  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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) = 1</a:t>
            </a:r>
            <a:endParaRPr lang="en-US" baseline="-25000" dirty="0">
              <a:solidFill>
                <a:srgbClr val="CC00CC"/>
              </a:solidFill>
              <a:sym typeface="Symbol"/>
            </a:endParaRPr>
          </a:p>
          <a:p>
            <a:r>
              <a:rPr lang="en-US" dirty="0"/>
              <a:t>Events: subsets of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</a:t>
            </a:r>
            <a:r>
              <a:rPr lang="en-US" dirty="0"/>
              <a:t>: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A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= 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 </a:t>
            </a:r>
            <a:r>
              <a:rPr lang="en-US" sz="3200" baseline="-25000" dirty="0">
                <a:solidFill>
                  <a:srgbClr val="CC00CC"/>
                </a:solidFill>
                <a:sym typeface="Symbol"/>
              </a:rPr>
              <a:t> </a:t>
            </a:r>
            <a:r>
              <a:rPr lang="en-US" sz="3600" i="1" baseline="-25000" dirty="0">
                <a:solidFill>
                  <a:srgbClr val="CC00CC"/>
                </a:solidFill>
                <a:sym typeface="Symbol"/>
              </a:rPr>
              <a:t>A</a:t>
            </a:r>
            <a:r>
              <a:rPr lang="en-US" sz="3200" baseline="-25000" dirty="0">
                <a:sym typeface="Symbol"/>
              </a:rPr>
              <a:t> 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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  <a:endParaRPr lang="en-US" dirty="0">
              <a:sym typeface="Symbol"/>
            </a:endParaRPr>
          </a:p>
          <a:p>
            <a:r>
              <a:rPr lang="en-US" dirty="0"/>
              <a:t>Random variable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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  <a:r>
              <a:rPr lang="en-US" dirty="0"/>
              <a:t> has a value in each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</a:t>
            </a:r>
            <a:endParaRPr lang="en-US" dirty="0">
              <a:sym typeface="Symbol"/>
            </a:endParaRPr>
          </a:p>
          <a:p>
            <a:pPr lvl="1"/>
            <a:r>
              <a:rPr lang="en-US" dirty="0"/>
              <a:t>Distribution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</a:t>
            </a:r>
            <a:r>
              <a:rPr lang="en-US" dirty="0"/>
              <a:t>gives probability for each possible value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endParaRPr lang="en-US" dirty="0">
              <a:sym typeface="Symbol"/>
            </a:endParaRPr>
          </a:p>
          <a:p>
            <a:pPr lvl="1"/>
            <a:r>
              <a:rPr lang="en-US" dirty="0"/>
              <a:t>Joint distribution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X,Y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</a:t>
            </a:r>
            <a:r>
              <a:rPr lang="en-US" dirty="0"/>
              <a:t>gives total probability for each combination </a:t>
            </a:r>
            <a:r>
              <a:rPr lang="en-US" i="1" dirty="0" err="1">
                <a:solidFill>
                  <a:srgbClr val="CC00CC"/>
                </a:solidFill>
                <a:sym typeface="Symbol"/>
              </a:rPr>
              <a:t>x,y</a:t>
            </a:r>
            <a:endParaRPr lang="en-US" i="1" dirty="0">
              <a:solidFill>
                <a:srgbClr val="CC00CC"/>
              </a:solidFill>
              <a:sym typeface="Symbol"/>
            </a:endParaRPr>
          </a:p>
          <a:p>
            <a:pPr>
              <a:spcBef>
                <a:spcPts val="0"/>
              </a:spcBef>
            </a:pPr>
            <a:r>
              <a:rPr lang="en-US" dirty="0"/>
              <a:t>Summing out/marginalization: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X=x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= 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y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X=</a:t>
            </a:r>
            <a:r>
              <a:rPr lang="en-US" i="1" dirty="0" err="1">
                <a:solidFill>
                  <a:srgbClr val="CC00CC"/>
                </a:solidFill>
                <a:sym typeface="Symbol"/>
              </a:rPr>
              <a:t>x,Y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=y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Conditional probability: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dirty="0">
                <a:solidFill>
                  <a:srgbClr val="CC00CC"/>
                </a:solidFill>
                <a:sym typeface="Symbol"/>
              </a:rPr>
              <a:t>|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Y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= P(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X,Y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)/P(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Y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Product rule: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dirty="0">
                <a:solidFill>
                  <a:srgbClr val="CC00CC"/>
                </a:solidFill>
                <a:sym typeface="Symbol"/>
              </a:rPr>
              <a:t>|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Y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Y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 =  P(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X,Y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 = 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Y</a:t>
            </a:r>
            <a:r>
              <a:rPr lang="en-US" dirty="0">
                <a:solidFill>
                  <a:srgbClr val="CC00CC"/>
                </a:solidFill>
                <a:sym typeface="Symbol"/>
              </a:rPr>
              <a:t>|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  <a:endParaRPr lang="en-US" dirty="0">
              <a:sym typeface="Symbol"/>
            </a:endParaRPr>
          </a:p>
          <a:p>
            <a:pPr lvl="1">
              <a:spcBef>
                <a:spcPts val="0"/>
              </a:spcBef>
            </a:pPr>
            <a:r>
              <a:rPr lang="en-US" dirty="0">
                <a:sym typeface="Symbol"/>
              </a:rPr>
              <a:t>Generalize to c</a:t>
            </a:r>
            <a:r>
              <a:rPr lang="en-US" dirty="0"/>
              <a:t>hain rule: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3200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,..,X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n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 =  </a:t>
            </a:r>
            <a:r>
              <a:rPr lang="en-US" dirty="0">
                <a:solidFill>
                  <a:srgbClr val="990099"/>
                </a:solidFill>
                <a:sym typeface="Symbol"/>
              </a:rPr>
              <a:t></a:t>
            </a:r>
            <a:r>
              <a:rPr lang="en-US" sz="3200" i="1" baseline="-25000" dirty="0" err="1">
                <a:solidFill>
                  <a:srgbClr val="CC00CC"/>
                </a:solidFill>
                <a:sym typeface="Symbol"/>
              </a:rPr>
              <a:t>i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i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,..,X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i-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  <a:endParaRPr lang="en-US" dirty="0"/>
          </a:p>
          <a:p>
            <a:endParaRPr lang="en-US" i="1" dirty="0">
              <a:solidFill>
                <a:srgbClr val="CC00CC"/>
              </a:solidFill>
              <a:sym typeface="Symbo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E58B9-5DCE-C749-A388-A65B9B24CF0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04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Conditional Independence</a:t>
            </a:r>
          </a:p>
        </p:txBody>
      </p:sp>
      <p:sp>
        <p:nvSpPr>
          <p:cNvPr id="1015811" name="Rectangle 3"/>
          <p:cNvSpPr>
            <a:spLocks noGrp="1" noChangeArrowheads="1"/>
          </p:cNvSpPr>
          <p:nvPr>
            <p:ph idx="1"/>
          </p:nvPr>
        </p:nvSpPr>
        <p:spPr>
          <a:xfrm>
            <a:off x="2286000" y="1447800"/>
            <a:ext cx="822960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dirty="0">
                <a:latin typeface="Calibri"/>
                <a:cs typeface="Calibri"/>
              </a:rPr>
              <a:t>What about this domain:</a:t>
            </a:r>
          </a:p>
          <a:p>
            <a:pPr lvl="5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dirty="0">
                <a:latin typeface="Calibri"/>
                <a:cs typeface="Calibri"/>
              </a:rPr>
              <a:t>Fire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>
                <a:latin typeface="Calibri"/>
                <a:cs typeface="Calibri"/>
              </a:rPr>
              <a:t>Smoke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>
                <a:latin typeface="Calibri"/>
                <a:cs typeface="Calibri"/>
              </a:rPr>
              <a:t>Alarm</a:t>
            </a:r>
          </a:p>
          <a:p>
            <a:pPr lvl="1" eaLnBrk="1" hangingPunct="1"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1" y="1371600"/>
            <a:ext cx="3352797" cy="22027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00" y="4038600"/>
            <a:ext cx="49911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98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Bayes Nets: Big Picture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1" y="1447800"/>
            <a:ext cx="7317022" cy="4648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Bayes Nets: Big Picture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724" y="3581400"/>
            <a:ext cx="4182456" cy="3047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1447800"/>
            <a:ext cx="4115264" cy="1860625"/>
          </a:xfrm>
          <a:prstGeom prst="rect">
            <a:avLst/>
          </a:prstGeom>
        </p:spPr>
      </p:pic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76200" y="1143000"/>
            <a:ext cx="8077664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sz="2800" dirty="0">
              <a:solidFill>
                <a:srgbClr val="CC0000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800" dirty="0">
                <a:solidFill>
                  <a:srgbClr val="CC0000"/>
                </a:solidFill>
                <a:latin typeface="Calibri"/>
                <a:cs typeface="Calibri"/>
              </a:rPr>
              <a:t>Bayes nets: </a:t>
            </a:r>
            <a:r>
              <a:rPr lang="en-US" sz="2800" dirty="0">
                <a:latin typeface="Calibri"/>
                <a:cs typeface="Calibri"/>
              </a:rPr>
              <a:t>a technique for describing              </a:t>
            </a:r>
            <a:r>
              <a:rPr lang="en-US" sz="2800" dirty="0">
                <a:solidFill>
                  <a:srgbClr val="3333FF"/>
                </a:solidFill>
                <a:latin typeface="Calibri"/>
                <a:cs typeface="Calibri"/>
              </a:rPr>
              <a:t>complex joint distributions</a:t>
            </a:r>
            <a:r>
              <a:rPr lang="en-US" sz="2800" dirty="0">
                <a:latin typeface="Calibri"/>
                <a:cs typeface="Calibri"/>
              </a:rPr>
              <a:t> (models) using         </a:t>
            </a:r>
            <a:r>
              <a:rPr lang="en-US" sz="2800" dirty="0">
                <a:solidFill>
                  <a:srgbClr val="00B050"/>
                </a:solidFill>
                <a:latin typeface="Calibri"/>
                <a:cs typeface="Calibri"/>
              </a:rPr>
              <a:t>simple, conditional distributions</a:t>
            </a:r>
            <a:endParaRPr lang="en-US" sz="28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A subset of the general class of </a:t>
            </a:r>
            <a:r>
              <a:rPr lang="en-US" sz="2400" dirty="0">
                <a:solidFill>
                  <a:srgbClr val="CC0000"/>
                </a:solidFill>
                <a:latin typeface="Calibri"/>
                <a:cs typeface="Calibri"/>
              </a:rPr>
              <a:t>graphical models</a:t>
            </a: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Use local causality/conditional independence: 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the world is composed of many variables, 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each interacting locally with a few others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Outline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Representation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Exact inference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Approximate inference</a:t>
            </a:r>
          </a:p>
        </p:txBody>
      </p:sp>
    </p:spTree>
    <p:extLst>
      <p:ext uri="{BB962C8B-B14F-4D97-AF65-F5344CB8AC3E}">
        <p14:creationId xmlns:p14="http://schemas.microsoft.com/office/powerpoint/2010/main" val="335925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Graphical Model Notation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371600"/>
            <a:ext cx="56388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Nodes: variables (with domains)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Can be assigned (observed) or unassigned (unobserved)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Arcs: interactions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Indicate </a:t>
            </a:r>
            <a:r>
              <a:rPr lang="ja-JP" altLang="en-US" sz="2000" dirty="0">
                <a:latin typeface="Calibri"/>
                <a:cs typeface="Calibri"/>
              </a:rPr>
              <a:t>“</a:t>
            </a:r>
            <a:r>
              <a:rPr lang="en-US" sz="2000" dirty="0">
                <a:latin typeface="Calibri"/>
                <a:cs typeface="Calibri"/>
              </a:rPr>
              <a:t>direct influence</a:t>
            </a:r>
            <a:r>
              <a:rPr lang="ja-JP" altLang="en-US" sz="2000" dirty="0">
                <a:latin typeface="Calibri"/>
                <a:cs typeface="Calibri"/>
              </a:rPr>
              <a:t>”</a:t>
            </a:r>
            <a:r>
              <a:rPr lang="en-US" sz="2000" dirty="0">
                <a:latin typeface="Calibri"/>
                <a:cs typeface="Calibri"/>
              </a:rPr>
              <a:t> between variables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Formally: absence of arc encodes conditional independence (more later)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1219200"/>
            <a:ext cx="2743200" cy="18288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8DA7312D-C21D-D24F-B3B2-FB80BBF391E7}"/>
              </a:ext>
            </a:extLst>
          </p:cNvPr>
          <p:cNvGrpSpPr/>
          <p:nvPr/>
        </p:nvGrpSpPr>
        <p:grpSpPr>
          <a:xfrm>
            <a:off x="5867400" y="3401255"/>
            <a:ext cx="2743200" cy="1519671"/>
            <a:chOff x="3048000" y="1569011"/>
            <a:chExt cx="4645986" cy="2573771"/>
          </a:xfrm>
        </p:grpSpPr>
        <p:sp>
          <p:nvSpPr>
            <p:cNvPr id="24" name="Oval 5">
              <a:extLst>
                <a:ext uri="{FF2B5EF4-FFF2-40B4-BE49-F238E27FC236}">
                  <a16:creationId xmlns:a16="http://schemas.microsoft.com/office/drawing/2014/main" id="{03B5EBA8-D1F2-7941-BE6B-2ED4C3E680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3000" y="1569011"/>
              <a:ext cx="1176990" cy="762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i="1" dirty="0">
                  <a:solidFill>
                    <a:srgbClr val="CC00CC"/>
                  </a:solidFill>
                  <a:latin typeface="Calibri"/>
                  <a:cs typeface="Calibri"/>
                </a:rPr>
                <a:t>G</a:t>
              </a:r>
              <a:endParaRPr lang="en-US" sz="2000" baseline="-25000" dirty="0">
                <a:solidFill>
                  <a:srgbClr val="CC00CC"/>
                </a:solidFill>
                <a:latin typeface="Calibri"/>
                <a:cs typeface="Calibri"/>
              </a:endParaRPr>
            </a:p>
          </p:txBody>
        </p:sp>
        <p:sp>
          <p:nvSpPr>
            <p:cNvPr id="25" name="Oval 4">
              <a:extLst>
                <a:ext uri="{FF2B5EF4-FFF2-40B4-BE49-F238E27FC236}">
                  <a16:creationId xmlns:a16="http://schemas.microsoft.com/office/drawing/2014/main" id="{99D5A6B4-9174-CB49-92FF-1681600B6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000" y="3380677"/>
              <a:ext cx="762000" cy="762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i="1" dirty="0">
                  <a:solidFill>
                    <a:srgbClr val="CC00CC"/>
                  </a:solidFill>
                  <a:latin typeface="Calibri"/>
                  <a:cs typeface="Calibri"/>
                </a:rPr>
                <a:t>C</a:t>
              </a:r>
              <a:r>
                <a:rPr lang="en-US" sz="2000" baseline="-25000" dirty="0">
                  <a:solidFill>
                    <a:srgbClr val="CC00CC"/>
                  </a:solidFill>
                  <a:latin typeface="Calibri"/>
                  <a:cs typeface="Calibri"/>
                </a:rPr>
                <a:t>1,1</a:t>
              </a:r>
            </a:p>
          </p:txBody>
        </p:sp>
        <p:cxnSp>
          <p:nvCxnSpPr>
            <p:cNvPr id="26" name="AutoShape 6">
              <a:extLst>
                <a:ext uri="{FF2B5EF4-FFF2-40B4-BE49-F238E27FC236}">
                  <a16:creationId xmlns:a16="http://schemas.microsoft.com/office/drawing/2014/main" id="{36D35F24-BC0A-3D42-89B8-CA9D0C6B7D02}"/>
                </a:ext>
              </a:extLst>
            </p:cNvPr>
            <p:cNvCxnSpPr>
              <a:cxnSpLocks noChangeShapeType="1"/>
              <a:stCxn id="24" idx="3"/>
              <a:endCxn id="25" idx="7"/>
            </p:cNvCxnSpPr>
            <p:nvPr/>
          </p:nvCxnSpPr>
          <p:spPr bwMode="auto">
            <a:xfrm flipH="1">
              <a:off x="3698408" y="2219419"/>
              <a:ext cx="1426958" cy="12728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" name="Oval 4">
              <a:extLst>
                <a:ext uri="{FF2B5EF4-FFF2-40B4-BE49-F238E27FC236}">
                  <a16:creationId xmlns:a16="http://schemas.microsoft.com/office/drawing/2014/main" id="{75B4C13D-EC72-DF4F-92BC-87DE97D5C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1324" y="3380782"/>
              <a:ext cx="762000" cy="762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i="1" dirty="0">
                  <a:solidFill>
                    <a:srgbClr val="CC00CC"/>
                  </a:solidFill>
                  <a:latin typeface="Calibri"/>
                  <a:cs typeface="Calibri"/>
                </a:rPr>
                <a:t>C</a:t>
              </a:r>
              <a:r>
                <a:rPr lang="en-US" sz="2000" baseline="-25000" dirty="0">
                  <a:solidFill>
                    <a:srgbClr val="CC00CC"/>
                  </a:solidFill>
                  <a:latin typeface="Calibri"/>
                  <a:cs typeface="Calibri"/>
                </a:rPr>
                <a:t>1,2</a:t>
              </a:r>
            </a:p>
          </p:txBody>
        </p:sp>
        <p:cxnSp>
          <p:nvCxnSpPr>
            <p:cNvPr id="28" name="AutoShape 6">
              <a:extLst>
                <a:ext uri="{FF2B5EF4-FFF2-40B4-BE49-F238E27FC236}">
                  <a16:creationId xmlns:a16="http://schemas.microsoft.com/office/drawing/2014/main" id="{6DDAF088-F9C5-3145-AFEE-D80F30FBC1A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696689" y="2308453"/>
              <a:ext cx="637311" cy="112054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9" name="Oval 4">
              <a:extLst>
                <a:ext uri="{FF2B5EF4-FFF2-40B4-BE49-F238E27FC236}">
                  <a16:creationId xmlns:a16="http://schemas.microsoft.com/office/drawing/2014/main" id="{A72D66AC-DFBF-C94C-9840-71BE57826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1986" y="3380677"/>
              <a:ext cx="762000" cy="762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i="1" dirty="0">
                  <a:solidFill>
                    <a:srgbClr val="CC00CC"/>
                  </a:solidFill>
                  <a:latin typeface="Calibri"/>
                  <a:cs typeface="Calibri"/>
                </a:rPr>
                <a:t>C</a:t>
              </a:r>
              <a:r>
                <a:rPr lang="en-US" sz="2000" baseline="-25000" dirty="0">
                  <a:solidFill>
                    <a:srgbClr val="CC00CC"/>
                  </a:solidFill>
                  <a:latin typeface="Calibri"/>
                  <a:cs typeface="Calibri"/>
                </a:rPr>
                <a:t>3,3</a:t>
              </a:r>
            </a:p>
          </p:txBody>
        </p:sp>
        <p:cxnSp>
          <p:nvCxnSpPr>
            <p:cNvPr id="30" name="AutoShape 6">
              <a:extLst>
                <a:ext uri="{FF2B5EF4-FFF2-40B4-BE49-F238E27FC236}">
                  <a16:creationId xmlns:a16="http://schemas.microsoft.com/office/drawing/2014/main" id="{1C74FE6E-D92B-CD4B-97E4-8B358F1C5B53}"/>
                </a:ext>
              </a:extLst>
            </p:cNvPr>
            <p:cNvCxnSpPr>
              <a:cxnSpLocks noChangeShapeType="1"/>
              <a:stCxn id="24" idx="5"/>
            </p:cNvCxnSpPr>
            <p:nvPr/>
          </p:nvCxnSpPr>
          <p:spPr bwMode="auto">
            <a:xfrm>
              <a:off x="5957624" y="2219419"/>
              <a:ext cx="1056886" cy="12728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6DBFC11-369A-B348-BAD3-C7EAD7C64F83}"/>
                </a:ext>
              </a:extLst>
            </p:cNvPr>
            <p:cNvSpPr/>
            <p:nvPr/>
          </p:nvSpPr>
          <p:spPr>
            <a:xfrm>
              <a:off x="5409567" y="3672460"/>
              <a:ext cx="99210" cy="9921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CC00CC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AE4DA6D-3031-0F47-9316-2C0F789429C8}"/>
                </a:ext>
              </a:extLst>
            </p:cNvPr>
            <p:cNvSpPr/>
            <p:nvPr/>
          </p:nvSpPr>
          <p:spPr>
            <a:xfrm>
              <a:off x="5693426" y="3672460"/>
              <a:ext cx="99210" cy="9921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CC00CC"/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69BFDDA-6D93-124E-A6D8-EC70DC7988F4}"/>
                </a:ext>
              </a:extLst>
            </p:cNvPr>
            <p:cNvSpPr/>
            <p:nvPr/>
          </p:nvSpPr>
          <p:spPr>
            <a:xfrm>
              <a:off x="5963617" y="3672460"/>
              <a:ext cx="99210" cy="9921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CC00CC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821D91-7DE3-C344-B684-C1A033A5DF30}"/>
                </a:ext>
              </a:extLst>
            </p:cNvPr>
            <p:cNvSpPr/>
            <p:nvPr/>
          </p:nvSpPr>
          <p:spPr>
            <a:xfrm>
              <a:off x="6244601" y="3672460"/>
              <a:ext cx="99210" cy="9921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CC00CC"/>
                </a:solidFill>
              </a:endParaRPr>
            </a:p>
          </p:txBody>
        </p:sp>
        <p:cxnSp>
          <p:nvCxnSpPr>
            <p:cNvPr id="35" name="AutoShape 6">
              <a:extLst>
                <a:ext uri="{FF2B5EF4-FFF2-40B4-BE49-F238E27FC236}">
                  <a16:creationId xmlns:a16="http://schemas.microsoft.com/office/drawing/2014/main" id="{1E69881B-4F36-7B4A-8B08-DBDAD8C29076}"/>
                </a:ext>
              </a:extLst>
            </p:cNvPr>
            <p:cNvCxnSpPr>
              <a:cxnSpLocks noChangeShapeType="1"/>
              <a:stCxn id="24" idx="4"/>
            </p:cNvCxnSpPr>
            <p:nvPr/>
          </p:nvCxnSpPr>
          <p:spPr bwMode="auto">
            <a:xfrm flipH="1">
              <a:off x="5508777" y="2331011"/>
              <a:ext cx="32718" cy="279401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AutoShape 6">
              <a:extLst>
                <a:ext uri="{FF2B5EF4-FFF2-40B4-BE49-F238E27FC236}">
                  <a16:creationId xmlns:a16="http://schemas.microsoft.com/office/drawing/2014/main" id="{976C9E2A-FD12-134B-8486-FB57E12290B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716273" y="2308453"/>
              <a:ext cx="56929" cy="30195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6F44573-F801-AD4D-A6B5-5B18EF6088E3}"/>
              </a:ext>
            </a:extLst>
          </p:cNvPr>
          <p:cNvGrpSpPr/>
          <p:nvPr/>
        </p:nvGrpSpPr>
        <p:grpSpPr>
          <a:xfrm>
            <a:off x="9296400" y="3657600"/>
            <a:ext cx="1981200" cy="1981200"/>
            <a:chOff x="9296400" y="3657600"/>
            <a:chExt cx="1981200" cy="198120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CF8F115-2E9C-A048-AD53-55D104FDB8DF}"/>
                </a:ext>
              </a:extLst>
            </p:cNvPr>
            <p:cNvGrpSpPr/>
            <p:nvPr/>
          </p:nvGrpSpPr>
          <p:grpSpPr>
            <a:xfrm>
              <a:off x="9296400" y="3657600"/>
              <a:ext cx="1981200" cy="1981200"/>
              <a:chOff x="2438400" y="4648200"/>
              <a:chExt cx="1981200" cy="1981200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5BA6DDB-5C15-4C47-B0C3-3ED737392709}"/>
                  </a:ext>
                </a:extLst>
              </p:cNvPr>
              <p:cNvSpPr/>
              <p:nvPr/>
            </p:nvSpPr>
            <p:spPr>
              <a:xfrm>
                <a:off x="2438400" y="4648200"/>
                <a:ext cx="609600" cy="609600"/>
              </a:xfrm>
              <a:prstGeom prst="rect">
                <a:avLst/>
              </a:prstGeom>
              <a:solidFill>
                <a:srgbClr val="000090"/>
              </a:solidFill>
              <a:ln w="57150" cmpd="sng"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0.11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5291FCE-410D-B049-9EE9-65494D1E84F0}"/>
                  </a:ext>
                </a:extLst>
              </p:cNvPr>
              <p:cNvSpPr/>
              <p:nvPr/>
            </p:nvSpPr>
            <p:spPr>
              <a:xfrm>
                <a:off x="3124200" y="4648200"/>
                <a:ext cx="609600" cy="609600"/>
              </a:xfrm>
              <a:prstGeom prst="rect">
                <a:avLst/>
              </a:prstGeom>
              <a:solidFill>
                <a:srgbClr val="000090"/>
              </a:solidFill>
              <a:ln w="57150" cmpd="sng"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0.11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950AA59-661E-7344-9B83-5A5CED68C27D}"/>
                  </a:ext>
                </a:extLst>
              </p:cNvPr>
              <p:cNvSpPr/>
              <p:nvPr/>
            </p:nvSpPr>
            <p:spPr>
              <a:xfrm>
                <a:off x="3810000" y="4648200"/>
                <a:ext cx="609600" cy="609600"/>
              </a:xfrm>
              <a:prstGeom prst="rect">
                <a:avLst/>
              </a:prstGeom>
              <a:solidFill>
                <a:srgbClr val="000090"/>
              </a:solidFill>
              <a:ln w="57150" cmpd="sng"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0.11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7F67D09-4D5C-9248-956D-2CE380FBDFC7}"/>
                  </a:ext>
                </a:extLst>
              </p:cNvPr>
              <p:cNvSpPr/>
              <p:nvPr/>
            </p:nvSpPr>
            <p:spPr>
              <a:xfrm>
                <a:off x="2438400" y="5334000"/>
                <a:ext cx="609600" cy="609600"/>
              </a:xfrm>
              <a:prstGeom prst="rect">
                <a:avLst/>
              </a:prstGeom>
              <a:solidFill>
                <a:srgbClr val="000090"/>
              </a:solidFill>
              <a:ln w="57150" cmpd="sng"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0.11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20AFDEA-8500-6143-9ACA-5BDEB5D3EDFB}"/>
                  </a:ext>
                </a:extLst>
              </p:cNvPr>
              <p:cNvSpPr/>
              <p:nvPr/>
            </p:nvSpPr>
            <p:spPr>
              <a:xfrm>
                <a:off x="3124200" y="5334000"/>
                <a:ext cx="609600" cy="609600"/>
              </a:xfrm>
              <a:prstGeom prst="rect">
                <a:avLst/>
              </a:prstGeom>
              <a:solidFill>
                <a:srgbClr val="000090"/>
              </a:solidFill>
              <a:ln w="57150" cmpd="sng"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0.11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B19A99A-1394-2641-8879-4EEFA7A3301E}"/>
                  </a:ext>
                </a:extLst>
              </p:cNvPr>
              <p:cNvSpPr/>
              <p:nvPr/>
            </p:nvSpPr>
            <p:spPr>
              <a:xfrm>
                <a:off x="3810000" y="5334000"/>
                <a:ext cx="609600" cy="609600"/>
              </a:xfrm>
              <a:prstGeom prst="rect">
                <a:avLst/>
              </a:prstGeom>
              <a:solidFill>
                <a:srgbClr val="000090"/>
              </a:solidFill>
              <a:ln w="57150" cmpd="sng"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0.11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CC920A2-1D1A-444B-9937-4C94DBEF91AF}"/>
                  </a:ext>
                </a:extLst>
              </p:cNvPr>
              <p:cNvSpPr/>
              <p:nvPr/>
            </p:nvSpPr>
            <p:spPr>
              <a:xfrm>
                <a:off x="2438400" y="6019800"/>
                <a:ext cx="609600" cy="609600"/>
              </a:xfrm>
              <a:prstGeom prst="rect">
                <a:avLst/>
              </a:prstGeom>
              <a:solidFill>
                <a:srgbClr val="000090"/>
              </a:solidFill>
              <a:ln w="57150" cmpd="sng"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0.11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84EA752-0108-1646-B272-CA7BBEAF6A30}"/>
                  </a:ext>
                </a:extLst>
              </p:cNvPr>
              <p:cNvSpPr/>
              <p:nvPr/>
            </p:nvSpPr>
            <p:spPr>
              <a:xfrm>
                <a:off x="3124200" y="6019800"/>
                <a:ext cx="609600" cy="609600"/>
              </a:xfrm>
              <a:prstGeom prst="rect">
                <a:avLst/>
              </a:prstGeom>
              <a:solidFill>
                <a:srgbClr val="000090"/>
              </a:solidFill>
              <a:ln w="57150" cmpd="sng"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0.11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B7E76B3-0254-3B48-AEC5-612E2E088DEA}"/>
                  </a:ext>
                </a:extLst>
              </p:cNvPr>
              <p:cNvSpPr/>
              <p:nvPr/>
            </p:nvSpPr>
            <p:spPr>
              <a:xfrm>
                <a:off x="3810000" y="6019800"/>
                <a:ext cx="609600" cy="609600"/>
              </a:xfrm>
              <a:prstGeom prst="rect">
                <a:avLst/>
              </a:prstGeom>
              <a:solidFill>
                <a:srgbClr val="000090"/>
              </a:solidFill>
              <a:ln w="57150" cmpd="sng"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0.11</a:t>
                </a:r>
              </a:p>
            </p:txBody>
          </p: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7CFA099-B090-5C4C-BB1F-38C30EC7291E}"/>
                </a:ext>
              </a:extLst>
            </p:cNvPr>
            <p:cNvSpPr/>
            <p:nvPr/>
          </p:nvSpPr>
          <p:spPr>
            <a:xfrm>
              <a:off x="9307830" y="5029200"/>
              <a:ext cx="609600" cy="609600"/>
            </a:xfrm>
            <a:prstGeom prst="rect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BD82365-13AF-BF43-9A65-CEEAD7B004B2}"/>
                </a:ext>
              </a:extLst>
            </p:cNvPr>
            <p:cNvSpPr/>
            <p:nvPr/>
          </p:nvSpPr>
          <p:spPr>
            <a:xfrm>
              <a:off x="9296400" y="4343400"/>
              <a:ext cx="609600" cy="609600"/>
            </a:xfrm>
            <a:prstGeom prst="rect">
              <a:avLst/>
            </a:prstGeom>
            <a:noFill/>
            <a:ln w="57150" cmpd="sng">
              <a:solidFill>
                <a:srgbClr val="FF98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pic>
          <p:nvPicPr>
            <p:cNvPr id="49" name="Picture 73">
              <a:extLst>
                <a:ext uri="{FF2B5EF4-FFF2-40B4-BE49-F238E27FC236}">
                  <a16:creationId xmlns:a16="http://schemas.microsoft.com/office/drawing/2014/main" id="{01FC28FF-E7E7-6546-9153-706E2BA12A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986010" y="3733800"/>
              <a:ext cx="565738" cy="511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3F83F75C-3729-7B4E-994E-07674E593739}"/>
              </a:ext>
            </a:extLst>
          </p:cNvPr>
          <p:cNvSpPr/>
          <p:nvPr/>
        </p:nvSpPr>
        <p:spPr>
          <a:xfrm>
            <a:off x="6629400" y="1752600"/>
            <a:ext cx="1580006" cy="762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C00CC"/>
                </a:solidFill>
              </a:rPr>
              <a:t>Weather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Example: Coin Flips</a:t>
            </a:r>
          </a:p>
        </p:txBody>
      </p:sp>
      <p:sp>
        <p:nvSpPr>
          <p:cNvPr id="18439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n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02060"/>
                </a:solidFill>
                <a:latin typeface="Calibri"/>
                <a:cs typeface="Calibri"/>
              </a:rPr>
              <a:t>independent coin flips</a:t>
            </a:r>
          </a:p>
          <a:p>
            <a:pPr eaLnBrk="1" hangingPunct="1"/>
            <a:endParaRPr lang="en-US" dirty="0">
              <a:solidFill>
                <a:srgbClr val="CC00CC"/>
              </a:solidFill>
              <a:latin typeface="Calibri"/>
              <a:cs typeface="Calibri"/>
            </a:endParaRPr>
          </a:p>
          <a:p>
            <a:pPr eaLnBrk="1" hangingPunct="1"/>
            <a:endParaRPr lang="en-US" dirty="0">
              <a:solidFill>
                <a:srgbClr val="CC00CC"/>
              </a:solidFill>
              <a:latin typeface="Calibri"/>
              <a:cs typeface="Calibri"/>
            </a:endParaRPr>
          </a:p>
          <a:p>
            <a:pPr eaLnBrk="1" hangingPunct="1"/>
            <a:endParaRPr lang="en-US" dirty="0">
              <a:solidFill>
                <a:srgbClr val="CC00CC"/>
              </a:solidFill>
              <a:latin typeface="Calibri"/>
              <a:cs typeface="Calibri"/>
            </a:endParaRPr>
          </a:p>
          <a:p>
            <a:pPr eaLnBrk="1" hangingPunct="1"/>
            <a:endParaRPr lang="en-US" dirty="0">
              <a:solidFill>
                <a:srgbClr val="CC00CC"/>
              </a:solidFill>
              <a:latin typeface="Calibri"/>
              <a:cs typeface="Calibri"/>
            </a:endParaRPr>
          </a:p>
          <a:p>
            <a:pPr eaLnBrk="1" hangingPunct="1"/>
            <a:endParaRPr lang="en-US" dirty="0">
              <a:solidFill>
                <a:srgbClr val="CC00CC"/>
              </a:solidFill>
              <a:latin typeface="Calibri"/>
              <a:cs typeface="Calibri"/>
            </a:endParaRPr>
          </a:p>
          <a:p>
            <a:pPr eaLnBrk="1" hangingPunct="1"/>
            <a:endParaRPr lang="en-US" dirty="0">
              <a:solidFill>
                <a:srgbClr val="CC00CC"/>
              </a:solidFill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solidFill>
                  <a:srgbClr val="002060"/>
                </a:solidFill>
                <a:latin typeface="Calibri"/>
                <a:cs typeface="Calibri"/>
              </a:rPr>
              <a:t>No interactions between variables: absolute independence</a:t>
            </a:r>
          </a:p>
          <a:p>
            <a:pPr eaLnBrk="1" hangingPunct="1"/>
            <a:endParaRPr lang="en-US" dirty="0">
              <a:solidFill>
                <a:srgbClr val="CC00CC"/>
              </a:solidFill>
              <a:latin typeface="Calibri"/>
              <a:cs typeface="Calibri"/>
            </a:endParaRPr>
          </a:p>
          <a:p>
            <a:pPr eaLnBrk="1" hangingPunct="1"/>
            <a:endParaRPr lang="en-US" dirty="0">
              <a:solidFill>
                <a:srgbClr val="CC00CC"/>
              </a:solidFill>
              <a:latin typeface="Calibri"/>
              <a:cs typeface="Calibri"/>
            </a:endParaRPr>
          </a:p>
          <a:p>
            <a:pPr eaLnBrk="1" hangingPunct="1"/>
            <a:endParaRPr lang="en-US" dirty="0">
              <a:solidFill>
                <a:srgbClr val="CC00CC"/>
              </a:solidFill>
              <a:latin typeface="Calibri"/>
              <a:cs typeface="Calibri"/>
            </a:endParaRPr>
          </a:p>
          <a:p>
            <a:pPr eaLnBrk="1" hangingPunct="1"/>
            <a:endParaRPr lang="en-US" dirty="0">
              <a:solidFill>
                <a:srgbClr val="CC00CC"/>
              </a:solidFill>
              <a:latin typeface="Calibri"/>
              <a:cs typeface="Calibri"/>
            </a:endParaRPr>
          </a:p>
          <a:p>
            <a:pPr eaLnBrk="1" hangingPunct="1"/>
            <a:endParaRPr lang="en-US" dirty="0">
              <a:solidFill>
                <a:srgbClr val="CC00CC"/>
              </a:solidFill>
              <a:latin typeface="Calibri"/>
              <a:cs typeface="Calibri"/>
            </a:endParaRPr>
          </a:p>
        </p:txBody>
      </p:sp>
      <p:sp>
        <p:nvSpPr>
          <p:cNvPr id="18435" name="Oval 3"/>
          <p:cNvSpPr>
            <a:spLocks noChangeArrowheads="1"/>
          </p:cNvSpPr>
          <p:nvPr/>
        </p:nvSpPr>
        <p:spPr bwMode="auto">
          <a:xfrm>
            <a:off x="1447800" y="32004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2800" baseline="-25000" dirty="0">
                <a:solidFill>
                  <a:srgbClr val="CC00CC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18436" name="Oval 4"/>
          <p:cNvSpPr>
            <a:spLocks noChangeArrowheads="1"/>
          </p:cNvSpPr>
          <p:nvPr/>
        </p:nvSpPr>
        <p:spPr bwMode="auto">
          <a:xfrm>
            <a:off x="3124200" y="32004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2800" baseline="-25000">
                <a:solidFill>
                  <a:srgbClr val="CC00CC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18437" name="Oval 5"/>
          <p:cNvSpPr>
            <a:spLocks noChangeArrowheads="1"/>
          </p:cNvSpPr>
          <p:nvPr/>
        </p:nvSpPr>
        <p:spPr bwMode="auto">
          <a:xfrm>
            <a:off x="6553200" y="32004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2800" i="1" baseline="-25000">
                <a:solidFill>
                  <a:srgbClr val="CC00CC"/>
                </a:solidFill>
                <a:latin typeface="Calibri"/>
                <a:cs typeface="Calibri"/>
              </a:rPr>
              <a:t>n</a:t>
            </a:r>
          </a:p>
        </p:txBody>
      </p:sp>
      <p:pic>
        <p:nvPicPr>
          <p:cNvPr id="18438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505200"/>
            <a:ext cx="469900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928" y="1447800"/>
            <a:ext cx="2871386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animBg="1"/>
      <p:bldP spid="18436" grpId="0" animBg="1"/>
      <p:bldP spid="1843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Example: Traffic</a:t>
            </a:r>
          </a:p>
        </p:txBody>
      </p:sp>
      <p:sp>
        <p:nvSpPr>
          <p:cNvPr id="1065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>
                <a:latin typeface="Calibri"/>
                <a:cs typeface="Calibri"/>
              </a:rPr>
              <a:t>Variables: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T: There is traffic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U: I’m holding my umbrella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R: It rains</a:t>
            </a:r>
          </a:p>
          <a:p>
            <a:pPr lvl="1" eaLnBrk="1" hangingPunct="1"/>
            <a:endParaRPr lang="en-US" sz="2000" dirty="0">
              <a:latin typeface="Calibri"/>
              <a:cs typeface="Calibri"/>
            </a:endParaRPr>
          </a:p>
          <a:p>
            <a:pPr lvl="1" eaLnBrk="1" hangingPunct="1"/>
            <a:endParaRPr lang="en-US" sz="2000" dirty="0">
              <a:latin typeface="Calibri"/>
              <a:cs typeface="Calibri"/>
            </a:endParaRPr>
          </a:p>
          <a:p>
            <a:pPr eaLnBrk="1" hangingPunct="1"/>
            <a:endParaRPr lang="en-US" sz="2400" dirty="0">
              <a:latin typeface="Calibri"/>
              <a:cs typeface="Calibri"/>
            </a:endParaRPr>
          </a:p>
          <a:p>
            <a:pPr eaLnBrk="1" hangingPunct="1"/>
            <a:endParaRPr lang="en-US" sz="2400" dirty="0">
              <a:latin typeface="Calibri"/>
              <a:cs typeface="Calibri"/>
            </a:endParaRPr>
          </a:p>
          <a:p>
            <a:pPr lvl="3"/>
            <a:endParaRPr lang="en-US" sz="1200" dirty="0">
              <a:latin typeface="Calibri"/>
              <a:cs typeface="Calibri"/>
            </a:endParaRPr>
          </a:p>
          <a:p>
            <a:pPr marL="0" indent="0" eaLnBrk="1" hangingPunct="1">
              <a:buNone/>
            </a:pPr>
            <a:endParaRPr lang="en-US" sz="2400" dirty="0">
              <a:latin typeface="Calibri"/>
              <a:cs typeface="Calibri"/>
            </a:endParaRPr>
          </a:p>
          <a:p>
            <a:pPr eaLnBrk="1" hangingPunct="1"/>
            <a:endParaRPr lang="en-US" sz="2400" dirty="0">
              <a:latin typeface="Calibri"/>
              <a:cs typeface="Calibri"/>
            </a:endParaRPr>
          </a:p>
          <a:p>
            <a:pPr marL="0" indent="0" eaLnBrk="1" hangingPunct="1">
              <a:buNone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9461" name="Oval 5"/>
          <p:cNvSpPr>
            <a:spLocks noChangeArrowheads="1"/>
          </p:cNvSpPr>
          <p:nvPr/>
        </p:nvSpPr>
        <p:spPr bwMode="auto">
          <a:xfrm>
            <a:off x="6893394" y="4912192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solidFill>
                  <a:srgbClr val="CC00CC"/>
                </a:solidFill>
                <a:latin typeface="Calibri"/>
                <a:cs typeface="Calibri"/>
              </a:rPr>
              <a:t>U</a:t>
            </a:r>
            <a:endParaRPr lang="en-US" sz="2800" baseline="-25000" dirty="0">
              <a:solidFill>
                <a:srgbClr val="CC00CC"/>
              </a:solidFill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1" y="1143000"/>
            <a:ext cx="3886198" cy="1628965"/>
          </a:xfrm>
          <a:prstGeom prst="rect">
            <a:avLst/>
          </a:prstGeom>
        </p:spPr>
      </p:pic>
      <p:sp>
        <p:nvSpPr>
          <p:cNvPr id="8" name="Oval 4"/>
          <p:cNvSpPr>
            <a:spLocks noChangeArrowheads="1"/>
          </p:cNvSpPr>
          <p:nvPr/>
        </p:nvSpPr>
        <p:spPr bwMode="auto">
          <a:xfrm>
            <a:off x="5353050" y="3376612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solidFill>
                  <a:srgbClr val="CC00CC"/>
                </a:solidFill>
                <a:latin typeface="Calibri"/>
                <a:cs typeface="Calibri"/>
              </a:rPr>
              <a:t>R</a:t>
            </a:r>
            <a:endParaRPr lang="en-US" sz="2800" baseline="-25000" dirty="0">
              <a:solidFill>
                <a:srgbClr val="CC00CC"/>
              </a:solidFill>
              <a:latin typeface="Calibri"/>
              <a:cs typeface="Calibri"/>
            </a:endParaRPr>
          </a:p>
        </p:txBody>
      </p:sp>
      <p:sp>
        <p:nvSpPr>
          <p:cNvPr id="9" name="Oval 5"/>
          <p:cNvSpPr>
            <a:spLocks noChangeArrowheads="1"/>
          </p:cNvSpPr>
          <p:nvPr/>
        </p:nvSpPr>
        <p:spPr bwMode="auto">
          <a:xfrm>
            <a:off x="3774608" y="4912192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endParaRPr lang="en-US" sz="2800" baseline="-25000">
              <a:solidFill>
                <a:srgbClr val="CC00CC"/>
              </a:solidFill>
              <a:latin typeface="Calibri"/>
              <a:cs typeface="Calibri"/>
            </a:endParaRPr>
          </a:p>
        </p:txBody>
      </p:sp>
      <p:cxnSp>
        <p:nvCxnSpPr>
          <p:cNvPr id="10" name="AutoShape 6"/>
          <p:cNvCxnSpPr>
            <a:cxnSpLocks noChangeShapeType="1"/>
            <a:stCxn id="8" idx="3"/>
            <a:endCxn id="9" idx="7"/>
          </p:cNvCxnSpPr>
          <p:nvPr/>
        </p:nvCxnSpPr>
        <p:spPr bwMode="auto">
          <a:xfrm flipH="1">
            <a:off x="4425016" y="4027020"/>
            <a:ext cx="1039626" cy="99676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295400"/>
            <a:ext cx="1496345" cy="1447800"/>
          </a:xfrm>
          <a:prstGeom prst="rect">
            <a:avLst/>
          </a:prstGeom>
        </p:spPr>
      </p:pic>
      <p:cxnSp>
        <p:nvCxnSpPr>
          <p:cNvPr id="17" name="AutoShape 6">
            <a:extLst>
              <a:ext uri="{FF2B5EF4-FFF2-40B4-BE49-F238E27FC236}">
                <a16:creationId xmlns:a16="http://schemas.microsoft.com/office/drawing/2014/main" id="{8916225B-0C87-4841-8573-165DC9EA6764}"/>
              </a:ext>
            </a:extLst>
          </p:cNvPr>
          <p:cNvCxnSpPr>
            <a:cxnSpLocks noChangeShapeType="1"/>
            <a:stCxn id="8" idx="5"/>
            <a:endCxn id="19461" idx="1"/>
          </p:cNvCxnSpPr>
          <p:nvPr/>
        </p:nvCxnSpPr>
        <p:spPr bwMode="auto">
          <a:xfrm>
            <a:off x="6003458" y="4027020"/>
            <a:ext cx="1001528" cy="99676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6EFF61AE-BB36-EE48-B865-166A0CF846E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993362"/>
            <a:ext cx="3485614" cy="1807238"/>
          </a:xfrm>
          <a:prstGeom prst="rect">
            <a:avLst/>
          </a:prstGeom>
        </p:spPr>
      </p:pic>
      <p:cxnSp>
        <p:nvCxnSpPr>
          <p:cNvPr id="21" name="AutoShape 6">
            <a:extLst>
              <a:ext uri="{FF2B5EF4-FFF2-40B4-BE49-F238E27FC236}">
                <a16:creationId xmlns:a16="http://schemas.microsoft.com/office/drawing/2014/main" id="{CBEBCF4B-DDA0-434C-931E-C7BBC7A6F920}"/>
              </a:ext>
            </a:extLst>
          </p:cNvPr>
          <p:cNvCxnSpPr>
            <a:cxnSpLocks noChangeShapeType="1"/>
            <a:stCxn id="9" idx="6"/>
            <a:endCxn id="19461" idx="2"/>
          </p:cNvCxnSpPr>
          <p:nvPr/>
        </p:nvCxnSpPr>
        <p:spPr bwMode="auto">
          <a:xfrm>
            <a:off x="4536608" y="5293192"/>
            <a:ext cx="2356786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4" name="AutoShape 6">
            <a:extLst>
              <a:ext uri="{FF2B5EF4-FFF2-40B4-BE49-F238E27FC236}">
                <a16:creationId xmlns:a16="http://schemas.microsoft.com/office/drawing/2014/main" id="{E1B183C5-B812-B840-9851-31A5437311C8}"/>
              </a:ext>
            </a:extLst>
          </p:cNvPr>
          <p:cNvCxnSpPr>
            <a:cxnSpLocks noChangeShapeType="1"/>
            <a:stCxn id="19461" idx="2"/>
            <a:endCxn id="9" idx="6"/>
          </p:cNvCxnSpPr>
          <p:nvPr/>
        </p:nvCxnSpPr>
        <p:spPr bwMode="auto">
          <a:xfrm flipH="1">
            <a:off x="4536608" y="5293192"/>
            <a:ext cx="2356786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Example: Smoke alarm</a:t>
            </a:r>
          </a:p>
        </p:txBody>
      </p:sp>
      <p:sp>
        <p:nvSpPr>
          <p:cNvPr id="1065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>
                <a:latin typeface="Calibri"/>
                <a:cs typeface="Calibri"/>
              </a:rPr>
              <a:t>Variables: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F: There is fire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S: There is smoke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A: Alarm sounds</a:t>
            </a:r>
          </a:p>
          <a:p>
            <a:pPr lvl="1" eaLnBrk="1" hangingPunct="1"/>
            <a:endParaRPr lang="en-US" sz="2000" dirty="0">
              <a:latin typeface="Calibri"/>
              <a:cs typeface="Calibri"/>
            </a:endParaRPr>
          </a:p>
          <a:p>
            <a:pPr lvl="1" eaLnBrk="1" hangingPunct="1"/>
            <a:endParaRPr lang="en-US" sz="2000" dirty="0">
              <a:latin typeface="Calibri"/>
              <a:cs typeface="Calibri"/>
            </a:endParaRPr>
          </a:p>
          <a:p>
            <a:pPr eaLnBrk="1" hangingPunct="1"/>
            <a:endParaRPr lang="en-US" sz="2400" dirty="0">
              <a:latin typeface="Calibri"/>
              <a:cs typeface="Calibri"/>
            </a:endParaRPr>
          </a:p>
          <a:p>
            <a:pPr eaLnBrk="1" hangingPunct="1"/>
            <a:endParaRPr lang="en-US" sz="2400" dirty="0">
              <a:latin typeface="Calibri"/>
              <a:cs typeface="Calibri"/>
            </a:endParaRPr>
          </a:p>
          <a:p>
            <a:pPr lvl="3"/>
            <a:endParaRPr lang="en-US" sz="1200" dirty="0">
              <a:latin typeface="Calibri"/>
              <a:cs typeface="Calibri"/>
            </a:endParaRPr>
          </a:p>
          <a:p>
            <a:pPr marL="0" indent="0" eaLnBrk="1" hangingPunct="1">
              <a:buNone/>
            </a:pPr>
            <a:endParaRPr lang="en-US" sz="2400" dirty="0">
              <a:latin typeface="Calibri"/>
              <a:cs typeface="Calibri"/>
            </a:endParaRPr>
          </a:p>
          <a:p>
            <a:pPr eaLnBrk="1" hangingPunct="1"/>
            <a:endParaRPr lang="en-US" sz="2400" dirty="0">
              <a:latin typeface="Calibri"/>
              <a:cs typeface="Calibri"/>
            </a:endParaRPr>
          </a:p>
          <a:p>
            <a:pPr marL="0" indent="0" eaLnBrk="1" hangingPunct="1">
              <a:buNone/>
            </a:pPr>
            <a:endParaRPr lang="en-US" sz="2400" dirty="0">
              <a:latin typeface="Calibri"/>
              <a:cs typeface="Calibri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3F1468-BAD7-194F-92F5-7E6BF518589A}"/>
              </a:ext>
            </a:extLst>
          </p:cNvPr>
          <p:cNvGrpSpPr/>
          <p:nvPr/>
        </p:nvGrpSpPr>
        <p:grpSpPr>
          <a:xfrm>
            <a:off x="3774608" y="1569011"/>
            <a:ext cx="2355382" cy="4105181"/>
            <a:chOff x="3774608" y="1569011"/>
            <a:chExt cx="2355382" cy="4105181"/>
          </a:xfrm>
        </p:grpSpPr>
        <p:sp>
          <p:nvSpPr>
            <p:cNvPr id="19461" name="Oval 5"/>
            <p:cNvSpPr>
              <a:spLocks noChangeArrowheads="1"/>
            </p:cNvSpPr>
            <p:nvPr/>
          </p:nvSpPr>
          <p:spPr bwMode="auto">
            <a:xfrm>
              <a:off x="5367990" y="1569011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i="1" dirty="0">
                  <a:solidFill>
                    <a:srgbClr val="CC00CC"/>
                  </a:solidFill>
                  <a:latin typeface="Calibri"/>
                  <a:cs typeface="Calibri"/>
                </a:rPr>
                <a:t>F</a:t>
              </a:r>
              <a:endParaRPr lang="en-US" sz="2800" baseline="-25000" dirty="0">
                <a:solidFill>
                  <a:srgbClr val="CC00CC"/>
                </a:solidFill>
                <a:latin typeface="Calibri"/>
                <a:cs typeface="Calibri"/>
              </a:endParaRPr>
            </a:p>
          </p:txBody>
        </p:sp>
        <p:sp>
          <p:nvSpPr>
            <p:cNvPr id="8" name="Oval 4"/>
            <p:cNvSpPr>
              <a:spLocks noChangeArrowheads="1"/>
            </p:cNvSpPr>
            <p:nvPr/>
          </p:nvSpPr>
          <p:spPr bwMode="auto">
            <a:xfrm>
              <a:off x="5367990" y="3380583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i="1" dirty="0">
                  <a:solidFill>
                    <a:srgbClr val="CC00CC"/>
                  </a:solidFill>
                  <a:latin typeface="Calibri"/>
                  <a:cs typeface="Calibri"/>
                </a:rPr>
                <a:t>S</a:t>
              </a:r>
              <a:endParaRPr lang="en-US" sz="2800" baseline="-25000" dirty="0">
                <a:solidFill>
                  <a:srgbClr val="CC00CC"/>
                </a:solidFill>
                <a:latin typeface="Calibri"/>
                <a:cs typeface="Calibri"/>
              </a:endParaRPr>
            </a:p>
          </p:txBody>
        </p:sp>
        <p:sp>
          <p:nvSpPr>
            <p:cNvPr id="9" name="Oval 5"/>
            <p:cNvSpPr>
              <a:spLocks noChangeArrowheads="1"/>
            </p:cNvSpPr>
            <p:nvPr/>
          </p:nvSpPr>
          <p:spPr bwMode="auto">
            <a:xfrm>
              <a:off x="3774608" y="4912192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i="1" dirty="0">
                  <a:solidFill>
                    <a:srgbClr val="CC00CC"/>
                  </a:solidFill>
                  <a:latin typeface="Calibri"/>
                  <a:cs typeface="Calibri"/>
                </a:rPr>
                <a:t>A</a:t>
              </a:r>
              <a:endParaRPr lang="en-US" sz="2800" baseline="-25000" dirty="0">
                <a:solidFill>
                  <a:srgbClr val="CC00CC"/>
                </a:solidFill>
                <a:latin typeface="Calibri"/>
                <a:cs typeface="Calibri"/>
              </a:endParaRPr>
            </a:p>
          </p:txBody>
        </p:sp>
        <p:cxnSp>
          <p:nvCxnSpPr>
            <p:cNvPr id="10" name="AutoShape 6"/>
            <p:cNvCxnSpPr>
              <a:cxnSpLocks noChangeShapeType="1"/>
              <a:stCxn id="8" idx="3"/>
              <a:endCxn id="9" idx="7"/>
            </p:cNvCxnSpPr>
            <p:nvPr/>
          </p:nvCxnSpPr>
          <p:spPr bwMode="auto">
            <a:xfrm flipH="1">
              <a:off x="4425016" y="4030991"/>
              <a:ext cx="1054566" cy="99279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AutoShape 6">
              <a:extLst>
                <a:ext uri="{FF2B5EF4-FFF2-40B4-BE49-F238E27FC236}">
                  <a16:creationId xmlns:a16="http://schemas.microsoft.com/office/drawing/2014/main" id="{8916225B-0C87-4841-8573-165DC9EA6764}"/>
                </a:ext>
              </a:extLst>
            </p:cNvPr>
            <p:cNvCxnSpPr>
              <a:cxnSpLocks noChangeShapeType="1"/>
              <a:stCxn id="19461" idx="4"/>
              <a:endCxn id="8" idx="0"/>
            </p:cNvCxnSpPr>
            <p:nvPr/>
          </p:nvCxnSpPr>
          <p:spPr bwMode="auto">
            <a:xfrm>
              <a:off x="5748990" y="2331011"/>
              <a:ext cx="0" cy="104957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DF1D169A-7884-7549-A920-A59EBC282E0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183808"/>
            <a:ext cx="4038600" cy="265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0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 Bayes</a:t>
            </a:r>
            <a:r>
              <a:rPr lang="ja-JP" altLang="en-US" dirty="0">
                <a:latin typeface="Calibri"/>
                <a:cs typeface="Calibri"/>
              </a:rPr>
              <a:t>’</a:t>
            </a:r>
            <a:r>
              <a:rPr lang="en-US" dirty="0">
                <a:latin typeface="Calibri"/>
                <a:cs typeface="Calibri"/>
              </a:rPr>
              <a:t> Net: Car Insurance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A30448-97D1-0B44-A81C-5B3B62A2F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153160"/>
            <a:ext cx="8915400" cy="549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2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 Bayes</a:t>
            </a:r>
            <a:r>
              <a:rPr lang="ja-JP" altLang="en-US" dirty="0">
                <a:latin typeface="Calibri"/>
                <a:cs typeface="Calibri"/>
              </a:rPr>
              <a:t>’</a:t>
            </a:r>
            <a:r>
              <a:rPr lang="en-US" dirty="0">
                <a:latin typeface="Calibri"/>
                <a:cs typeface="Calibri"/>
              </a:rPr>
              <a:t> Net: Car Won’t Start</a:t>
            </a: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0" y="1447800"/>
            <a:ext cx="8509000" cy="478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962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Bayes Net Syntax and Semantics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667000"/>
            <a:ext cx="12382500" cy="82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5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Conditional Independence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1600200"/>
            <a:ext cx="6324599" cy="415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29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Bayes Net Syntax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295400"/>
            <a:ext cx="59436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A set of nodes, one per variable </a:t>
            </a:r>
            <a:r>
              <a:rPr lang="en-US" sz="2400" i="1" dirty="0">
                <a:solidFill>
                  <a:srgbClr val="990099"/>
                </a:solidFill>
                <a:latin typeface="Calibri"/>
                <a:cs typeface="Calibri"/>
              </a:rPr>
              <a:t>X</a:t>
            </a:r>
            <a:r>
              <a:rPr lang="en-US" sz="2800" i="1" baseline="-25000" dirty="0">
                <a:solidFill>
                  <a:srgbClr val="990099"/>
                </a:solidFill>
                <a:latin typeface="Calibri"/>
                <a:cs typeface="Calibri"/>
              </a:rPr>
              <a:t>i</a:t>
            </a:r>
          </a:p>
          <a:p>
            <a:pPr lvl="5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2" eaLnBrk="1" hangingPunct="1">
              <a:lnSpc>
                <a:spcPct val="80000"/>
              </a:lnSpc>
            </a:pPr>
            <a:endParaRPr lang="en-US" sz="7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A directed, acyclic graph</a:t>
            </a:r>
          </a:p>
          <a:p>
            <a:pPr lvl="5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7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A conditional distribution for each node given its </a:t>
            </a:r>
            <a:r>
              <a:rPr lang="en-US" sz="2400" b="1" i="1" dirty="0">
                <a:solidFill>
                  <a:srgbClr val="3333FF"/>
                </a:solidFill>
                <a:latin typeface="Calibri"/>
                <a:cs typeface="Calibri"/>
              </a:rPr>
              <a:t>parent variables</a:t>
            </a:r>
            <a:r>
              <a:rPr lang="en-US" sz="2400" dirty="0">
                <a:solidFill>
                  <a:srgbClr val="3333FF"/>
                </a:solidFill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in the graph</a:t>
            </a: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1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b="1" i="1" dirty="0">
                <a:solidFill>
                  <a:srgbClr val="3333FF"/>
                </a:solidFill>
                <a:latin typeface="Calibri"/>
                <a:cs typeface="Calibri"/>
              </a:rPr>
              <a:t>CPT</a:t>
            </a:r>
            <a:r>
              <a:rPr lang="en-US" sz="2000" dirty="0">
                <a:latin typeface="Calibri"/>
                <a:cs typeface="Calibri"/>
              </a:rPr>
              <a:t> (conditional probability table); each row is a distribution for child given values of its parents</a:t>
            </a:r>
            <a:endParaRPr lang="en-US" sz="1200" dirty="0">
              <a:latin typeface="Calibri"/>
              <a:cs typeface="Calibri"/>
            </a:endParaRPr>
          </a:p>
          <a:p>
            <a:pPr lvl="2" eaLnBrk="1" hangingPunct="1">
              <a:lnSpc>
                <a:spcPct val="80000"/>
              </a:lnSpc>
            </a:pPr>
            <a:endParaRPr lang="en-US" sz="700" dirty="0">
              <a:latin typeface="Calibri"/>
              <a:cs typeface="Calibri"/>
            </a:endParaRPr>
          </a:p>
        </p:txBody>
      </p:sp>
      <p:sp>
        <p:nvSpPr>
          <p:cNvPr id="23566" name="Text Box 14"/>
          <p:cNvSpPr txBox="1">
            <a:spLocks noChangeArrowheads="1"/>
          </p:cNvSpPr>
          <p:nvPr/>
        </p:nvSpPr>
        <p:spPr bwMode="auto">
          <a:xfrm>
            <a:off x="914400" y="5867400"/>
            <a:ext cx="10744200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i="1" dirty="0">
                <a:solidFill>
                  <a:srgbClr val="CC0000"/>
                </a:solidFill>
                <a:latin typeface="Calibri"/>
                <a:cs typeface="Calibri"/>
              </a:rPr>
              <a:t>Bayes net = Topology (graph) + Local Conditional Probabilities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152400"/>
            <a:ext cx="2743200" cy="1828800"/>
          </a:xfrm>
          <a:prstGeom prst="rect">
            <a:avLst/>
          </a:prstGeom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715343"/>
              </p:ext>
            </p:extLst>
          </p:nvPr>
        </p:nvGraphicFramePr>
        <p:xfrm>
          <a:off x="6553898" y="3481138"/>
          <a:ext cx="2895600" cy="1920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58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0040">
                <a:tc rowSpan="2">
                  <a:txBody>
                    <a:bodyPr/>
                    <a:lstStyle/>
                    <a:p>
                      <a:r>
                        <a:rPr lang="en-US" sz="1200" i="1" dirty="0">
                          <a:solidFill>
                            <a:srgbClr val="CC00CC"/>
                          </a:solidFill>
                        </a:rPr>
                        <a:t>G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CC00CC"/>
                          </a:solidFill>
                        </a:rPr>
                        <a:t>P(</a:t>
                      </a:r>
                      <a:r>
                        <a:rPr lang="en-US" sz="1200" i="1" dirty="0">
                          <a:solidFill>
                            <a:srgbClr val="CC00CC"/>
                          </a:solidFill>
                        </a:rPr>
                        <a:t>C</a:t>
                      </a:r>
                      <a:r>
                        <a:rPr lang="en-US" sz="1400" baseline="-25000" dirty="0">
                          <a:solidFill>
                            <a:srgbClr val="CC00CC"/>
                          </a:solidFill>
                        </a:rPr>
                        <a:t>1,1</a:t>
                      </a:r>
                      <a:r>
                        <a:rPr lang="en-US" sz="1200" dirty="0">
                          <a:solidFill>
                            <a:srgbClr val="CC00CC"/>
                          </a:solidFill>
                        </a:rPr>
                        <a:t> | </a:t>
                      </a:r>
                      <a:r>
                        <a:rPr lang="en-US" sz="1200" i="1" dirty="0">
                          <a:solidFill>
                            <a:srgbClr val="CC00CC"/>
                          </a:solidFill>
                        </a:rPr>
                        <a:t>G</a:t>
                      </a:r>
                      <a:r>
                        <a:rPr lang="en-US" sz="1200" dirty="0">
                          <a:solidFill>
                            <a:srgbClr val="CC00CC"/>
                          </a:solidFill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US" sz="1200" dirty="0">
                        <a:solidFill>
                          <a:srgbClr val="660066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660066"/>
                          </a:solidFill>
                        </a:rPr>
                        <a:t>g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660066"/>
                          </a:solidFill>
                        </a:rPr>
                        <a:t>y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660066"/>
                          </a:solidFill>
                        </a:rPr>
                        <a:t>o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660066"/>
                          </a:solidFill>
                        </a:rPr>
                        <a:t>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660066"/>
                          </a:solidFill>
                        </a:rPr>
                        <a:t>(1,1)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3333FF"/>
                          </a:solidFill>
                        </a:rPr>
                        <a:t>0.01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3333FF"/>
                          </a:solidFill>
                        </a:rPr>
                        <a:t>0.1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3333FF"/>
                          </a:solidFill>
                        </a:rPr>
                        <a:t>0.3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3333FF"/>
                          </a:solidFill>
                        </a:rPr>
                        <a:t>0.59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660066"/>
                          </a:solidFill>
                        </a:rPr>
                        <a:t>(1,2)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3333FF"/>
                          </a:solidFill>
                        </a:rPr>
                        <a:t>0.1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3333FF"/>
                          </a:solidFill>
                        </a:rPr>
                        <a:t>0.3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3333FF"/>
                          </a:solidFill>
                        </a:rPr>
                        <a:t>0.5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3333FF"/>
                          </a:solidFill>
                        </a:rPr>
                        <a:t>0.1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660066"/>
                          </a:solidFill>
                        </a:rPr>
                        <a:t>(1,3)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3333FF"/>
                          </a:solidFill>
                        </a:rPr>
                        <a:t>0.3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3333FF"/>
                          </a:solidFill>
                        </a:rPr>
                        <a:t>0.5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3333FF"/>
                          </a:solidFill>
                        </a:rPr>
                        <a:t>0.19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3333FF"/>
                          </a:solidFill>
                        </a:rPr>
                        <a:t>0.01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660066"/>
                          </a:solidFill>
                        </a:rPr>
                        <a:t>…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660066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660066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660066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660066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388958"/>
              </p:ext>
            </p:extLst>
          </p:nvPr>
        </p:nvGraphicFramePr>
        <p:xfrm>
          <a:off x="9285668" y="1469666"/>
          <a:ext cx="2590800" cy="914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13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7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36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17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640">
                <a:tc gridSpan="4"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CC00CC"/>
                          </a:solidFill>
                        </a:rPr>
                        <a:t>P(</a:t>
                      </a:r>
                      <a:r>
                        <a:rPr lang="en-US" sz="1400" i="1" dirty="0">
                          <a:solidFill>
                            <a:srgbClr val="CC00CC"/>
                          </a:solidFill>
                        </a:rPr>
                        <a:t>G</a:t>
                      </a:r>
                      <a:r>
                        <a:rPr lang="en-US" sz="1400" dirty="0">
                          <a:solidFill>
                            <a:srgbClr val="CC00CC"/>
                          </a:solidFill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6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660066"/>
                          </a:solidFill>
                        </a:rPr>
                        <a:t>(1,1)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660066"/>
                          </a:solidFill>
                        </a:rPr>
                        <a:t>(1,2)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660066"/>
                          </a:solidFill>
                        </a:rPr>
                        <a:t>(1,3)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660066"/>
                          </a:solidFill>
                        </a:rPr>
                        <a:t>…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46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3333FF"/>
                          </a:solidFill>
                        </a:rPr>
                        <a:t>0.11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3333FF"/>
                          </a:solidFill>
                        </a:rPr>
                        <a:t>0.11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3333FF"/>
                          </a:solidFill>
                        </a:rPr>
                        <a:t>0.11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660066"/>
                          </a:solidFill>
                        </a:rPr>
                        <a:t>…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0" name="Group 39">
            <a:extLst>
              <a:ext uri="{FF2B5EF4-FFF2-40B4-BE49-F238E27FC236}">
                <a16:creationId xmlns:a16="http://schemas.microsoft.com/office/drawing/2014/main" id="{16059083-A893-1645-8844-0714882BADC5}"/>
              </a:ext>
            </a:extLst>
          </p:cNvPr>
          <p:cNvGrpSpPr/>
          <p:nvPr/>
        </p:nvGrpSpPr>
        <p:grpSpPr>
          <a:xfrm>
            <a:off x="7046532" y="1749510"/>
            <a:ext cx="2743200" cy="1519671"/>
            <a:chOff x="3048000" y="1569011"/>
            <a:chExt cx="4645986" cy="2573771"/>
          </a:xfrm>
        </p:grpSpPr>
        <p:sp>
          <p:nvSpPr>
            <p:cNvPr id="41" name="Oval 5">
              <a:extLst>
                <a:ext uri="{FF2B5EF4-FFF2-40B4-BE49-F238E27FC236}">
                  <a16:creationId xmlns:a16="http://schemas.microsoft.com/office/drawing/2014/main" id="{42C240BA-20D3-EE46-B0FC-A605AC725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3000" y="1569011"/>
              <a:ext cx="1176990" cy="762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i="1" dirty="0">
                  <a:solidFill>
                    <a:srgbClr val="CC00CC"/>
                  </a:solidFill>
                  <a:latin typeface="Calibri"/>
                  <a:cs typeface="Calibri"/>
                </a:rPr>
                <a:t>G</a:t>
              </a:r>
              <a:endParaRPr lang="en-US" sz="2000" baseline="-25000" dirty="0">
                <a:solidFill>
                  <a:srgbClr val="CC00CC"/>
                </a:solidFill>
                <a:latin typeface="Calibri"/>
                <a:cs typeface="Calibri"/>
              </a:endParaRPr>
            </a:p>
          </p:txBody>
        </p:sp>
        <p:sp>
          <p:nvSpPr>
            <p:cNvPr id="42" name="Oval 4">
              <a:extLst>
                <a:ext uri="{FF2B5EF4-FFF2-40B4-BE49-F238E27FC236}">
                  <a16:creationId xmlns:a16="http://schemas.microsoft.com/office/drawing/2014/main" id="{E5389041-8D2F-344A-8BA0-69223A018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000" y="3380677"/>
              <a:ext cx="762000" cy="762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i="1" dirty="0">
                  <a:solidFill>
                    <a:srgbClr val="CC00CC"/>
                  </a:solidFill>
                  <a:latin typeface="Calibri"/>
                  <a:cs typeface="Calibri"/>
                </a:rPr>
                <a:t>C</a:t>
              </a:r>
              <a:r>
                <a:rPr lang="en-US" sz="2000" baseline="-25000" dirty="0">
                  <a:solidFill>
                    <a:srgbClr val="CC00CC"/>
                  </a:solidFill>
                  <a:latin typeface="Calibri"/>
                  <a:cs typeface="Calibri"/>
                </a:rPr>
                <a:t>1,1</a:t>
              </a:r>
            </a:p>
          </p:txBody>
        </p:sp>
        <p:cxnSp>
          <p:nvCxnSpPr>
            <p:cNvPr id="43" name="AutoShape 6">
              <a:extLst>
                <a:ext uri="{FF2B5EF4-FFF2-40B4-BE49-F238E27FC236}">
                  <a16:creationId xmlns:a16="http://schemas.microsoft.com/office/drawing/2014/main" id="{AFA7EDC0-A78D-DF47-B567-9CAA49748FE2}"/>
                </a:ext>
              </a:extLst>
            </p:cNvPr>
            <p:cNvCxnSpPr>
              <a:cxnSpLocks noChangeShapeType="1"/>
              <a:stCxn id="41" idx="3"/>
              <a:endCxn id="42" idx="7"/>
            </p:cNvCxnSpPr>
            <p:nvPr/>
          </p:nvCxnSpPr>
          <p:spPr bwMode="auto">
            <a:xfrm flipH="1">
              <a:off x="3698408" y="2219419"/>
              <a:ext cx="1426958" cy="12728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" name="Oval 4">
              <a:extLst>
                <a:ext uri="{FF2B5EF4-FFF2-40B4-BE49-F238E27FC236}">
                  <a16:creationId xmlns:a16="http://schemas.microsoft.com/office/drawing/2014/main" id="{EA142DFE-27A2-914B-AE11-B8D6B80A00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1324" y="3380782"/>
              <a:ext cx="762000" cy="762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i="1" dirty="0">
                  <a:solidFill>
                    <a:srgbClr val="CC00CC"/>
                  </a:solidFill>
                  <a:latin typeface="Calibri"/>
                  <a:cs typeface="Calibri"/>
                </a:rPr>
                <a:t>C</a:t>
              </a:r>
              <a:r>
                <a:rPr lang="en-US" sz="2000" baseline="-25000" dirty="0">
                  <a:solidFill>
                    <a:srgbClr val="CC00CC"/>
                  </a:solidFill>
                  <a:latin typeface="Calibri"/>
                  <a:cs typeface="Calibri"/>
                </a:rPr>
                <a:t>1,2</a:t>
              </a:r>
            </a:p>
          </p:txBody>
        </p:sp>
        <p:cxnSp>
          <p:nvCxnSpPr>
            <p:cNvPr id="45" name="AutoShape 6">
              <a:extLst>
                <a:ext uri="{FF2B5EF4-FFF2-40B4-BE49-F238E27FC236}">
                  <a16:creationId xmlns:a16="http://schemas.microsoft.com/office/drawing/2014/main" id="{798C96E3-409B-2D44-9B9F-61A58878C0B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696689" y="2308453"/>
              <a:ext cx="637311" cy="112054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" name="Oval 4">
              <a:extLst>
                <a:ext uri="{FF2B5EF4-FFF2-40B4-BE49-F238E27FC236}">
                  <a16:creationId xmlns:a16="http://schemas.microsoft.com/office/drawing/2014/main" id="{5EC924B5-77C1-9246-AEB3-5FF71C418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1986" y="3380677"/>
              <a:ext cx="762000" cy="762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i="1" dirty="0">
                  <a:solidFill>
                    <a:srgbClr val="CC00CC"/>
                  </a:solidFill>
                  <a:latin typeface="Calibri"/>
                  <a:cs typeface="Calibri"/>
                </a:rPr>
                <a:t>C</a:t>
              </a:r>
              <a:r>
                <a:rPr lang="en-US" sz="2000" baseline="-25000" dirty="0">
                  <a:solidFill>
                    <a:srgbClr val="CC00CC"/>
                  </a:solidFill>
                  <a:latin typeface="Calibri"/>
                  <a:cs typeface="Calibri"/>
                </a:rPr>
                <a:t>3,3</a:t>
              </a:r>
            </a:p>
          </p:txBody>
        </p:sp>
        <p:cxnSp>
          <p:nvCxnSpPr>
            <p:cNvPr id="47" name="AutoShape 6">
              <a:extLst>
                <a:ext uri="{FF2B5EF4-FFF2-40B4-BE49-F238E27FC236}">
                  <a16:creationId xmlns:a16="http://schemas.microsoft.com/office/drawing/2014/main" id="{460CB444-1C51-3D41-95FE-EE4EB244B047}"/>
                </a:ext>
              </a:extLst>
            </p:cNvPr>
            <p:cNvCxnSpPr>
              <a:cxnSpLocks noChangeShapeType="1"/>
              <a:stCxn id="41" idx="5"/>
            </p:cNvCxnSpPr>
            <p:nvPr/>
          </p:nvCxnSpPr>
          <p:spPr bwMode="auto">
            <a:xfrm>
              <a:off x="5957624" y="2219419"/>
              <a:ext cx="1056886" cy="12728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F006905-EE32-B24A-BED0-2A425A50144C}"/>
                </a:ext>
              </a:extLst>
            </p:cNvPr>
            <p:cNvSpPr/>
            <p:nvPr/>
          </p:nvSpPr>
          <p:spPr>
            <a:xfrm>
              <a:off x="5409567" y="3672460"/>
              <a:ext cx="99210" cy="9921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CC00CC"/>
                </a:solidFill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28ABEBC-5C45-7F4E-9517-926A6F29A4C8}"/>
                </a:ext>
              </a:extLst>
            </p:cNvPr>
            <p:cNvSpPr/>
            <p:nvPr/>
          </p:nvSpPr>
          <p:spPr>
            <a:xfrm>
              <a:off x="5693426" y="3672460"/>
              <a:ext cx="99210" cy="9921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CC00CC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F42ADB9-0633-3149-BF9C-8B66DF97A680}"/>
                </a:ext>
              </a:extLst>
            </p:cNvPr>
            <p:cNvSpPr/>
            <p:nvPr/>
          </p:nvSpPr>
          <p:spPr>
            <a:xfrm>
              <a:off x="5963617" y="3672460"/>
              <a:ext cx="99210" cy="9921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CC00CC"/>
                </a:solidFill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A33A290-8AA6-C040-88EF-F950C5486A71}"/>
                </a:ext>
              </a:extLst>
            </p:cNvPr>
            <p:cNvSpPr/>
            <p:nvPr/>
          </p:nvSpPr>
          <p:spPr>
            <a:xfrm>
              <a:off x="6244601" y="3672460"/>
              <a:ext cx="99210" cy="9921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CC00CC"/>
                </a:solidFill>
              </a:endParaRPr>
            </a:p>
          </p:txBody>
        </p:sp>
        <p:cxnSp>
          <p:nvCxnSpPr>
            <p:cNvPr id="52" name="AutoShape 6">
              <a:extLst>
                <a:ext uri="{FF2B5EF4-FFF2-40B4-BE49-F238E27FC236}">
                  <a16:creationId xmlns:a16="http://schemas.microsoft.com/office/drawing/2014/main" id="{94B9F46B-8C70-0243-BFA6-662ED0ABF489}"/>
                </a:ext>
              </a:extLst>
            </p:cNvPr>
            <p:cNvCxnSpPr>
              <a:cxnSpLocks noChangeShapeType="1"/>
              <a:stCxn id="41" idx="4"/>
            </p:cNvCxnSpPr>
            <p:nvPr/>
          </p:nvCxnSpPr>
          <p:spPr bwMode="auto">
            <a:xfrm flipH="1">
              <a:off x="5508777" y="2331011"/>
              <a:ext cx="32718" cy="279401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" name="AutoShape 6">
              <a:extLst>
                <a:ext uri="{FF2B5EF4-FFF2-40B4-BE49-F238E27FC236}">
                  <a16:creationId xmlns:a16="http://schemas.microsoft.com/office/drawing/2014/main" id="{FA54DB52-DCDD-AC46-8A77-1A6ADD9FB25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716273" y="2308453"/>
              <a:ext cx="56929" cy="30195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98094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199" y="1143001"/>
            <a:ext cx="2666998" cy="1773729"/>
          </a:xfrm>
          <a:prstGeom prst="rect">
            <a:avLst/>
          </a:prstGeom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Alarm Network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D829A15-1E13-E146-990C-BE60265A3BCE}"/>
              </a:ext>
            </a:extLst>
          </p:cNvPr>
          <p:cNvGrpSpPr/>
          <p:nvPr/>
        </p:nvGrpSpPr>
        <p:grpSpPr>
          <a:xfrm>
            <a:off x="2311163" y="1524000"/>
            <a:ext cx="3835874" cy="3825875"/>
            <a:chOff x="2311163" y="1524000"/>
            <a:chExt cx="3835874" cy="3825875"/>
          </a:xfrm>
        </p:grpSpPr>
        <p:sp>
          <p:nvSpPr>
            <p:cNvPr id="5" name="Oval 4"/>
            <p:cNvSpPr/>
            <p:nvPr/>
          </p:nvSpPr>
          <p:spPr>
            <a:xfrm>
              <a:off x="2311163" y="1524000"/>
              <a:ext cx="1727437" cy="762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rgbClr val="CC00CC"/>
                  </a:solidFill>
                  <a:latin typeface="Calibri"/>
                  <a:cs typeface="Calibri"/>
                </a:rPr>
                <a:t>B</a:t>
              </a:r>
              <a:r>
                <a:rPr lang="en-US" dirty="0">
                  <a:solidFill>
                    <a:srgbClr val="CC00CC"/>
                  </a:solidFill>
                  <a:latin typeface="Calibri"/>
                  <a:cs typeface="Calibri"/>
                </a:rPr>
                <a:t>urglary</a:t>
              </a:r>
              <a:endParaRPr lang="en-US" b="1" dirty="0">
                <a:solidFill>
                  <a:srgbClr val="CC00CC"/>
                </a:solidFill>
                <a:latin typeface="Calibri"/>
                <a:cs typeface="Calibri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4343400" y="1524000"/>
              <a:ext cx="1803637" cy="762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rgbClr val="CC00CC"/>
                  </a:solidFill>
                  <a:latin typeface="Calibri"/>
                  <a:cs typeface="Calibri"/>
                </a:rPr>
                <a:t>E</a:t>
              </a:r>
              <a:r>
                <a:rPr lang="en-US" dirty="0">
                  <a:solidFill>
                    <a:srgbClr val="CC00CC"/>
                  </a:solidFill>
                  <a:latin typeface="Calibri"/>
                  <a:cs typeface="Calibri"/>
                </a:rPr>
                <a:t>arthquake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3642612" y="2971800"/>
              <a:ext cx="1143000" cy="9906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rgbClr val="CC00CC"/>
                  </a:solidFill>
                  <a:latin typeface="Calibri"/>
                  <a:cs typeface="Calibri"/>
                </a:rPr>
                <a:t>A</a:t>
              </a:r>
              <a:r>
                <a:rPr lang="en-US" dirty="0">
                  <a:solidFill>
                    <a:srgbClr val="CC00CC"/>
                  </a:solidFill>
                  <a:latin typeface="Calibri"/>
                  <a:cs typeface="Calibri"/>
                </a:rPr>
                <a:t>larm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346841" y="4435475"/>
              <a:ext cx="1066800" cy="89852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rgbClr val="CC00CC"/>
                  </a:solidFill>
                  <a:latin typeface="Calibri"/>
                  <a:cs typeface="Calibri"/>
                </a:rPr>
                <a:t>J</a:t>
              </a:r>
              <a:r>
                <a:rPr lang="en-US" dirty="0">
                  <a:solidFill>
                    <a:srgbClr val="CC00CC"/>
                  </a:solidFill>
                  <a:latin typeface="Calibri"/>
                  <a:cs typeface="Calibri"/>
                </a:rPr>
                <a:t>ohn calls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5021706" y="4435475"/>
              <a:ext cx="1066800" cy="9144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rgbClr val="CC00CC"/>
                  </a:solidFill>
                  <a:latin typeface="Calibri"/>
                  <a:cs typeface="Calibri"/>
                </a:rPr>
                <a:t>M</a:t>
              </a:r>
              <a:r>
                <a:rPr lang="en-US" dirty="0">
                  <a:solidFill>
                    <a:srgbClr val="CC00CC"/>
                  </a:solidFill>
                  <a:latin typeface="Calibri"/>
                  <a:cs typeface="Calibri"/>
                </a:rPr>
                <a:t>ary calls</a:t>
              </a:r>
            </a:p>
          </p:txBody>
        </p:sp>
        <p:cxnSp>
          <p:nvCxnSpPr>
            <p:cNvPr id="11" name="Straight Arrow Connector 10"/>
            <p:cNvCxnSpPr>
              <a:cxnSpLocks/>
              <a:stCxn id="5" idx="4"/>
              <a:endCxn id="7" idx="1"/>
            </p:cNvCxnSpPr>
            <p:nvPr/>
          </p:nvCxnSpPr>
          <p:spPr>
            <a:xfrm>
              <a:off x="3174882" y="2286000"/>
              <a:ext cx="635118" cy="83087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/>
              <a:stCxn id="6" idx="4"/>
              <a:endCxn id="7" idx="7"/>
            </p:cNvCxnSpPr>
            <p:nvPr/>
          </p:nvCxnSpPr>
          <p:spPr>
            <a:xfrm flipH="1">
              <a:off x="4618224" y="2286000"/>
              <a:ext cx="626995" cy="83087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cxnSpLocks/>
              <a:stCxn id="7" idx="3"/>
              <a:endCxn id="8" idx="7"/>
            </p:cNvCxnSpPr>
            <p:nvPr/>
          </p:nvCxnSpPr>
          <p:spPr>
            <a:xfrm flipH="1">
              <a:off x="3257412" y="3817330"/>
              <a:ext cx="552588" cy="74973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cxnSpLocks/>
              <a:stCxn id="7" idx="5"/>
              <a:endCxn id="9" idx="1"/>
            </p:cNvCxnSpPr>
            <p:nvPr/>
          </p:nvCxnSpPr>
          <p:spPr>
            <a:xfrm>
              <a:off x="4618224" y="3817330"/>
              <a:ext cx="559711" cy="75205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337940"/>
              </p:ext>
            </p:extLst>
          </p:nvPr>
        </p:nvGraphicFramePr>
        <p:xfrm>
          <a:off x="914400" y="1295400"/>
          <a:ext cx="1219200" cy="1011237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07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P(B)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07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07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056511"/>
              </p:ext>
            </p:extLst>
          </p:nvPr>
        </p:nvGraphicFramePr>
        <p:xfrm>
          <a:off x="6324600" y="2438400"/>
          <a:ext cx="2286000" cy="220958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P(A|B,E)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5">
                <a:tc gridSpan="2"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true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false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0.94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0.06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false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0.29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0.71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false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false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534915"/>
              </p:ext>
            </p:extLst>
          </p:nvPr>
        </p:nvGraphicFramePr>
        <p:xfrm>
          <a:off x="381000" y="5029200"/>
          <a:ext cx="1828800" cy="1615787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2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304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P(J|A)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877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false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  <a:p>
                      <a:pPr algn="ctr"/>
                      <a:endParaRPr lang="en-US" sz="1400" b="0" dirty="0">
                        <a:solidFill>
                          <a:srgbClr val="3333FF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655022"/>
              </p:ext>
            </p:extLst>
          </p:nvPr>
        </p:nvGraphicFramePr>
        <p:xfrm>
          <a:off x="6400800" y="1219200"/>
          <a:ext cx="1219200" cy="1011237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07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P(E)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07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07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0.002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0.998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50741"/>
              </p:ext>
            </p:extLst>
          </p:nvPr>
        </p:nvGraphicFramePr>
        <p:xfrm>
          <a:off x="6400800" y="5029200"/>
          <a:ext cx="1828800" cy="163109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2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P(M|A)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false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0.01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0.99</a:t>
                      </a:r>
                    </a:p>
                    <a:p>
                      <a:pPr algn="ctr"/>
                      <a:endParaRPr lang="en-US" sz="1400" b="0" dirty="0">
                        <a:solidFill>
                          <a:srgbClr val="3333FF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8839200" y="4114800"/>
            <a:ext cx="3200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</a:t>
            </a:r>
            <a:r>
              <a:rPr lang="en-US" b="1" i="1" dirty="0">
                <a:solidFill>
                  <a:srgbClr val="3333FF"/>
                </a:solidFill>
              </a:rPr>
              <a:t>free parameters </a:t>
            </a:r>
            <a:r>
              <a:rPr lang="en-US" dirty="0"/>
              <a:t>in each CPT:</a:t>
            </a:r>
          </a:p>
          <a:p>
            <a:endParaRPr lang="en-US" dirty="0"/>
          </a:p>
          <a:p>
            <a:r>
              <a:rPr lang="en-US" dirty="0"/>
              <a:t>Parent range sizes </a:t>
            </a:r>
            <a:r>
              <a:rPr lang="en-US" dirty="0">
                <a:solidFill>
                  <a:srgbClr val="CC00CC"/>
                </a:solidFill>
              </a:rPr>
              <a:t>d</a:t>
            </a:r>
            <a:r>
              <a:rPr lang="en-US" sz="2000" baseline="-25000" dirty="0">
                <a:solidFill>
                  <a:srgbClr val="CC00CC"/>
                </a:solidFill>
              </a:rPr>
              <a:t>1</a:t>
            </a:r>
            <a:r>
              <a:rPr lang="en-US" dirty="0">
                <a:solidFill>
                  <a:srgbClr val="CC00CC"/>
                </a:solidFill>
              </a:rPr>
              <a:t>,…,d</a:t>
            </a:r>
            <a:r>
              <a:rPr lang="en-US" sz="2000" baseline="-25000" dirty="0">
                <a:solidFill>
                  <a:srgbClr val="CC00CC"/>
                </a:solidFill>
              </a:rPr>
              <a:t>k</a:t>
            </a:r>
          </a:p>
          <a:p>
            <a:endParaRPr lang="en-US" dirty="0"/>
          </a:p>
          <a:p>
            <a:r>
              <a:rPr lang="en-US" dirty="0"/>
              <a:t>Child range size </a:t>
            </a:r>
            <a:r>
              <a:rPr lang="en-US" dirty="0">
                <a:solidFill>
                  <a:srgbClr val="CC00CC"/>
                </a:solidFill>
              </a:rPr>
              <a:t>d </a:t>
            </a:r>
          </a:p>
          <a:p>
            <a:r>
              <a:rPr lang="en-US" dirty="0">
                <a:solidFill>
                  <a:srgbClr val="000000"/>
                </a:solidFill>
              </a:rPr>
              <a:t>Each table row must sum to 1</a:t>
            </a:r>
          </a:p>
          <a:p>
            <a:endParaRPr lang="en-US" dirty="0"/>
          </a:p>
          <a:p>
            <a:r>
              <a:rPr lang="en-US" sz="2400" dirty="0">
                <a:solidFill>
                  <a:srgbClr val="CC00CC"/>
                </a:solidFill>
              </a:rPr>
              <a:t>(d-1) </a:t>
            </a:r>
            <a:r>
              <a:rPr lang="en-US" sz="2400" dirty="0" err="1">
                <a:solidFill>
                  <a:srgbClr val="CC00CC"/>
                </a:solidFill>
              </a:rPr>
              <a:t>Π</a:t>
            </a:r>
            <a:r>
              <a:rPr lang="en-US" sz="2800" baseline="-25000" dirty="0" err="1">
                <a:solidFill>
                  <a:srgbClr val="CC00CC"/>
                </a:solidFill>
              </a:rPr>
              <a:t>i</a:t>
            </a:r>
            <a:r>
              <a:rPr lang="en-US" sz="2400" dirty="0">
                <a:solidFill>
                  <a:srgbClr val="CC00CC"/>
                </a:solidFill>
              </a:rPr>
              <a:t> d</a:t>
            </a:r>
            <a:r>
              <a:rPr lang="en-US" sz="2800" baseline="-25000" dirty="0">
                <a:solidFill>
                  <a:srgbClr val="CC00CC"/>
                </a:solidFill>
              </a:rPr>
              <a:t>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209800" y="1143000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867400" y="1143000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91200" y="3352800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286000" y="5943600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867400" y="5943600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16445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9" grpId="0"/>
      <p:bldP spid="30" grpId="0"/>
      <p:bldP spid="31" grpId="0"/>
      <p:bldP spid="32" grpId="0"/>
      <p:bldP spid="3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formula for sparse BNs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</a:t>
            </a:r>
          </a:p>
          <a:p>
            <a:pPr lvl="1"/>
            <a:r>
              <a:rPr lang="en-US" i="1" dirty="0">
                <a:solidFill>
                  <a:srgbClr val="CC00CC"/>
                </a:solidFill>
              </a:rPr>
              <a:t>n</a:t>
            </a:r>
            <a:r>
              <a:rPr lang="en-US" dirty="0"/>
              <a:t> variables</a:t>
            </a:r>
          </a:p>
          <a:p>
            <a:pPr lvl="1"/>
            <a:r>
              <a:rPr lang="en-US" dirty="0"/>
              <a:t>Maximum range size is </a:t>
            </a:r>
            <a:r>
              <a:rPr lang="en-US" i="1" dirty="0">
                <a:solidFill>
                  <a:srgbClr val="CC00CC"/>
                </a:solidFill>
              </a:rPr>
              <a:t>d</a:t>
            </a:r>
          </a:p>
          <a:p>
            <a:pPr lvl="1"/>
            <a:r>
              <a:rPr lang="en-US" dirty="0"/>
              <a:t>Maximum number of parents is </a:t>
            </a:r>
            <a:r>
              <a:rPr lang="en-US" i="1" dirty="0">
                <a:solidFill>
                  <a:srgbClr val="CC00CC"/>
                </a:solidFill>
              </a:rPr>
              <a:t>k</a:t>
            </a:r>
          </a:p>
          <a:p>
            <a:r>
              <a:rPr lang="en-US" dirty="0"/>
              <a:t>Full joint distribution has size </a:t>
            </a:r>
            <a:r>
              <a:rPr lang="en-US" i="1" dirty="0">
                <a:solidFill>
                  <a:srgbClr val="CC00CC"/>
                </a:solidFill>
              </a:rPr>
              <a:t>O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 err="1">
                <a:solidFill>
                  <a:srgbClr val="CC00CC"/>
                </a:solidFill>
              </a:rPr>
              <a:t>d</a:t>
            </a:r>
            <a:r>
              <a:rPr lang="en-US" i="1" baseline="30000" dirty="0" err="1">
                <a:solidFill>
                  <a:srgbClr val="CC00CC"/>
                </a:solidFill>
              </a:rPr>
              <a:t>n</a:t>
            </a:r>
            <a:r>
              <a:rPr lang="en-US" dirty="0">
                <a:solidFill>
                  <a:srgbClr val="CC00CC"/>
                </a:solidFill>
              </a:rPr>
              <a:t>)</a:t>
            </a:r>
          </a:p>
          <a:p>
            <a:r>
              <a:rPr lang="en-US" dirty="0"/>
              <a:t>Bayes net has size </a:t>
            </a:r>
            <a:r>
              <a:rPr lang="en-US" i="1" dirty="0">
                <a:solidFill>
                  <a:srgbClr val="CC00CC"/>
                </a:solidFill>
              </a:rPr>
              <a:t>O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n </a:t>
            </a:r>
            <a:r>
              <a:rPr lang="en-US" sz="4400" i="1" baseline="18000" dirty="0">
                <a:solidFill>
                  <a:srgbClr val="CC00CC"/>
                </a:solidFill>
              </a:rPr>
              <a:t>.</a:t>
            </a:r>
            <a:r>
              <a:rPr lang="en-US" i="1" dirty="0" err="1">
                <a:solidFill>
                  <a:srgbClr val="CC00CC"/>
                </a:solidFill>
              </a:rPr>
              <a:t>d</a:t>
            </a:r>
            <a:r>
              <a:rPr lang="en-US" i="1" baseline="30000" dirty="0" err="1">
                <a:solidFill>
                  <a:srgbClr val="CC00CC"/>
                </a:solidFill>
              </a:rPr>
              <a:t>k</a:t>
            </a:r>
            <a:r>
              <a:rPr lang="en-US" dirty="0">
                <a:solidFill>
                  <a:srgbClr val="CC00CC"/>
                </a:solidFill>
              </a:rPr>
              <a:t>)</a:t>
            </a:r>
          </a:p>
          <a:p>
            <a:pPr lvl="1"/>
            <a:r>
              <a:rPr lang="en-US" dirty="0"/>
              <a:t>Linear scaling with </a:t>
            </a:r>
            <a:r>
              <a:rPr lang="en-US" i="1" dirty="0">
                <a:solidFill>
                  <a:srgbClr val="CC00CC"/>
                </a:solidFill>
              </a:rPr>
              <a:t>n</a:t>
            </a:r>
            <a:r>
              <a:rPr lang="en-US" dirty="0"/>
              <a:t> as long as causal structure is local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E58B9-5DCE-C749-A388-A65B9B24CF0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252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819400" y="-33295"/>
            <a:ext cx="65532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Bayes net global semantics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524000"/>
            <a:ext cx="8229600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Bayes nets encode joint distributions as product of conditional distributions on each variable:</a:t>
            </a:r>
          </a:p>
          <a:p>
            <a:pPr marL="1371531" lvl="3" indent="0">
              <a:lnSpc>
                <a:spcPct val="80000"/>
              </a:lnSpc>
              <a:buNone/>
            </a:pPr>
            <a:r>
              <a:rPr lang="en-US" sz="32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3600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,..,X</a:t>
            </a:r>
            <a:r>
              <a:rPr lang="en-US" sz="3600" i="1" baseline="-25000" dirty="0">
                <a:solidFill>
                  <a:srgbClr val="CC00CC"/>
                </a:solidFill>
                <a:sym typeface="Symbol"/>
              </a:rPr>
              <a:t>n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)  =  </a:t>
            </a:r>
            <a:r>
              <a:rPr lang="en-US" sz="3200" dirty="0">
                <a:solidFill>
                  <a:srgbClr val="990099"/>
                </a:solidFill>
                <a:sym typeface="Symbol"/>
              </a:rPr>
              <a:t></a:t>
            </a:r>
            <a:r>
              <a:rPr lang="en-US" sz="3600" i="1" baseline="-25000" dirty="0" err="1">
                <a:solidFill>
                  <a:srgbClr val="CC00CC"/>
                </a:solidFill>
                <a:sym typeface="Symbol"/>
              </a:rPr>
              <a:t>i</a:t>
            </a:r>
            <a:r>
              <a:rPr lang="en-US" sz="36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i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Parents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i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))</a:t>
            </a:r>
            <a:endParaRPr lang="en-US" sz="3200" dirty="0"/>
          </a:p>
          <a:p>
            <a:pPr marL="457176" lvl="1" indent="0" eaLnBrk="1" hangingPunct="1">
              <a:lnSpc>
                <a:spcPct val="80000"/>
              </a:lnSpc>
              <a:buNone/>
            </a:pPr>
            <a:endParaRPr lang="en-US" sz="2000" dirty="0">
              <a:latin typeface="Calibri"/>
              <a:cs typeface="Calibri"/>
            </a:endParaRPr>
          </a:p>
          <a:p>
            <a:pPr marL="457176" lvl="1" indent="0" eaLnBrk="1" hangingPunct="1">
              <a:lnSpc>
                <a:spcPct val="80000"/>
              </a:lnSpc>
              <a:buNone/>
            </a:pP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152400"/>
            <a:ext cx="274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62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914400" y="1981200"/>
            <a:ext cx="609600" cy="304800"/>
          </a:xfrm>
          <a:prstGeom prst="rect">
            <a:avLst/>
          </a:prstGeom>
          <a:solidFill>
            <a:srgbClr val="FF910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010400" y="1905000"/>
            <a:ext cx="609600" cy="304800"/>
          </a:xfrm>
          <a:prstGeom prst="rect">
            <a:avLst/>
          </a:prstGeom>
          <a:solidFill>
            <a:srgbClr val="FF910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248400" y="3581400"/>
            <a:ext cx="609600" cy="304800"/>
          </a:xfrm>
          <a:prstGeom prst="rect">
            <a:avLst/>
          </a:prstGeom>
          <a:solidFill>
            <a:srgbClr val="FF910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781800" y="3581400"/>
            <a:ext cx="609600" cy="304800"/>
          </a:xfrm>
          <a:prstGeom prst="rect">
            <a:avLst/>
          </a:prstGeom>
          <a:solidFill>
            <a:srgbClr val="FF910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391400" y="3581400"/>
            <a:ext cx="609600" cy="304800"/>
          </a:xfrm>
          <a:prstGeom prst="rect">
            <a:avLst/>
          </a:prstGeom>
          <a:solidFill>
            <a:srgbClr val="FF910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81000" y="5715000"/>
            <a:ext cx="533400" cy="381000"/>
          </a:xfrm>
          <a:prstGeom prst="rect">
            <a:avLst/>
          </a:prstGeom>
          <a:solidFill>
            <a:srgbClr val="FF910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600200" y="5715000"/>
            <a:ext cx="609600" cy="381000"/>
          </a:xfrm>
          <a:prstGeom prst="rect">
            <a:avLst/>
          </a:prstGeom>
          <a:solidFill>
            <a:srgbClr val="FF910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400800" y="5791200"/>
            <a:ext cx="533400" cy="304800"/>
          </a:xfrm>
          <a:prstGeom prst="rect">
            <a:avLst/>
          </a:prstGeom>
          <a:solidFill>
            <a:srgbClr val="FF910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7620000" y="5791200"/>
            <a:ext cx="533400" cy="304800"/>
          </a:xfrm>
          <a:prstGeom prst="rect">
            <a:avLst/>
          </a:prstGeom>
          <a:solidFill>
            <a:srgbClr val="FF910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914400" y="1600200"/>
            <a:ext cx="609600" cy="381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010400" y="1524000"/>
            <a:ext cx="609600" cy="381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391400" y="2819400"/>
            <a:ext cx="609600" cy="381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600200" y="5334000"/>
            <a:ext cx="609600" cy="381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620000" y="5410200"/>
            <a:ext cx="609600" cy="381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026303"/>
              </p:ext>
            </p:extLst>
          </p:nvPr>
        </p:nvGraphicFramePr>
        <p:xfrm>
          <a:off x="914400" y="1295400"/>
          <a:ext cx="1219200" cy="1011237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07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P(B)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07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07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4800" y="1143000"/>
            <a:ext cx="2870200" cy="584199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CC00CC"/>
                </a:solidFill>
              </a:rPr>
              <a:t>P(</a:t>
            </a:r>
            <a:r>
              <a:rPr lang="en-US" sz="2400" dirty="0" err="1">
                <a:solidFill>
                  <a:srgbClr val="CC00CC"/>
                </a:solidFill>
              </a:rPr>
              <a:t>b,</a:t>
            </a:r>
            <a:r>
              <a:rPr lang="en-US" sz="2400" dirty="0" err="1">
                <a:solidFill>
                  <a:srgbClr val="CC00CC"/>
                </a:solidFill>
                <a:sym typeface="Symbol"/>
              </a:rPr>
              <a:t>e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, a,</a:t>
            </a:r>
            <a:r>
              <a:rPr lang="en-US" sz="2400" dirty="0">
                <a:solidFill>
                  <a:srgbClr val="CC00CC"/>
                </a:solidFill>
              </a:rPr>
              <a:t> 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j, m) 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E58B9-5DCE-C749-A388-A65B9B24CF01}" type="slidenum">
              <a:rPr lang="en-US" smtClean="0"/>
              <a:pPr/>
              <a:t>24</a:t>
            </a:fld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992300"/>
              </p:ext>
            </p:extLst>
          </p:nvPr>
        </p:nvGraphicFramePr>
        <p:xfrm>
          <a:off x="6324600" y="2438400"/>
          <a:ext cx="2286000" cy="220958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P(A|B,E)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5">
                <a:tc gridSpan="2"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true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false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0.94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0.06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false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0.29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0.71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false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false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60187"/>
              </p:ext>
            </p:extLst>
          </p:nvPr>
        </p:nvGraphicFramePr>
        <p:xfrm>
          <a:off x="381000" y="5029200"/>
          <a:ext cx="1828800" cy="1615787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2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304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P(J|A)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877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false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  <a:p>
                      <a:pPr algn="ctr"/>
                      <a:endParaRPr lang="en-US" sz="1400" b="0" dirty="0">
                        <a:solidFill>
                          <a:srgbClr val="3333FF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412882"/>
              </p:ext>
            </p:extLst>
          </p:nvPr>
        </p:nvGraphicFramePr>
        <p:xfrm>
          <a:off x="6400800" y="1219200"/>
          <a:ext cx="1219200" cy="1011237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07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P(E)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07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07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0.002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0.998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016407"/>
              </p:ext>
            </p:extLst>
          </p:nvPr>
        </p:nvGraphicFramePr>
        <p:xfrm>
          <a:off x="6400800" y="5029200"/>
          <a:ext cx="1828800" cy="163109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2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P(M|A)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false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0.01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0.99</a:t>
                      </a:r>
                    </a:p>
                    <a:p>
                      <a:pPr algn="ctr"/>
                      <a:endParaRPr lang="en-US" sz="1400" b="0" dirty="0">
                        <a:solidFill>
                          <a:srgbClr val="3333FF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8001000" y="1676400"/>
            <a:ext cx="609600" cy="584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2000" dirty="0">
                <a:solidFill>
                  <a:srgbClr val="CC00CC"/>
                </a:solidFill>
              </a:rPr>
              <a:t>P(b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) 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 bwMode="auto">
          <a:xfrm>
            <a:off x="8534400" y="1676400"/>
            <a:ext cx="838200" cy="584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CC00CC"/>
                </a:solidFill>
              </a:rPr>
              <a:t>P(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e) 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9220200" y="1676400"/>
            <a:ext cx="1219200" cy="584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CC00CC"/>
                </a:solidFill>
              </a:rPr>
              <a:t>P(</a:t>
            </a:r>
            <a:r>
              <a:rPr lang="en-US" sz="2000" dirty="0" err="1">
                <a:solidFill>
                  <a:srgbClr val="CC00CC"/>
                </a:solidFill>
              </a:rPr>
              <a:t>a|b</a:t>
            </a:r>
            <a:r>
              <a:rPr lang="en-US" sz="2000" dirty="0">
                <a:solidFill>
                  <a:srgbClr val="CC00CC"/>
                </a:solidFill>
              </a:rPr>
              <a:t>,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e) 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 bwMode="auto">
          <a:xfrm>
            <a:off x="10287000" y="1676400"/>
            <a:ext cx="990600" cy="584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CC00CC"/>
                </a:solidFill>
              </a:rPr>
              <a:t>P(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sz="2000" dirty="0" err="1">
                <a:solidFill>
                  <a:srgbClr val="CC00CC"/>
                </a:solidFill>
                <a:sym typeface="Symbol"/>
              </a:rPr>
              <a:t>j|a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) 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11125200" y="1676400"/>
            <a:ext cx="1143000" cy="584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CC00CC"/>
                </a:solidFill>
              </a:rPr>
              <a:t>P(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sz="2000" dirty="0" err="1">
                <a:solidFill>
                  <a:srgbClr val="CC00CC"/>
                </a:solidFill>
                <a:sym typeface="Symbol"/>
              </a:rPr>
              <a:t>m|a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) 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 bwMode="auto">
          <a:xfrm>
            <a:off x="8839200" y="2286000"/>
            <a:ext cx="3352800" cy="584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dirty="0">
                <a:sym typeface="Symbol"/>
              </a:rPr>
              <a:t>=.001x.998x.94x.1x.3=.000028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2383A89-DE4A-6840-940C-79FBFC57B0B7}"/>
              </a:ext>
            </a:extLst>
          </p:cNvPr>
          <p:cNvGrpSpPr/>
          <p:nvPr/>
        </p:nvGrpSpPr>
        <p:grpSpPr>
          <a:xfrm>
            <a:off x="2311163" y="1524000"/>
            <a:ext cx="3835874" cy="3825875"/>
            <a:chOff x="2311163" y="1524000"/>
            <a:chExt cx="3835874" cy="382587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FF4861F-71DD-314E-AA05-29F892B41F4F}"/>
                </a:ext>
              </a:extLst>
            </p:cNvPr>
            <p:cNvSpPr/>
            <p:nvPr/>
          </p:nvSpPr>
          <p:spPr>
            <a:xfrm>
              <a:off x="2311163" y="1524000"/>
              <a:ext cx="1727437" cy="762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rgbClr val="CC00CC"/>
                  </a:solidFill>
                  <a:latin typeface="Calibri"/>
                  <a:cs typeface="Calibri"/>
                </a:rPr>
                <a:t>B</a:t>
              </a:r>
              <a:r>
                <a:rPr lang="en-US" dirty="0">
                  <a:solidFill>
                    <a:srgbClr val="CC00CC"/>
                  </a:solidFill>
                  <a:latin typeface="Calibri"/>
                  <a:cs typeface="Calibri"/>
                </a:rPr>
                <a:t>urglary</a:t>
              </a:r>
              <a:endParaRPr lang="en-US" b="1" dirty="0">
                <a:solidFill>
                  <a:srgbClr val="CC00CC"/>
                </a:solidFill>
                <a:latin typeface="Calibri"/>
                <a:cs typeface="Calibri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1DDBF25-641E-0644-A08E-5622A32F7521}"/>
                </a:ext>
              </a:extLst>
            </p:cNvPr>
            <p:cNvSpPr/>
            <p:nvPr/>
          </p:nvSpPr>
          <p:spPr>
            <a:xfrm>
              <a:off x="4343400" y="1524000"/>
              <a:ext cx="1803637" cy="762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rgbClr val="CC00CC"/>
                  </a:solidFill>
                  <a:latin typeface="Calibri"/>
                  <a:cs typeface="Calibri"/>
                </a:rPr>
                <a:t>E</a:t>
              </a:r>
              <a:r>
                <a:rPr lang="en-US" dirty="0">
                  <a:solidFill>
                    <a:srgbClr val="CC00CC"/>
                  </a:solidFill>
                  <a:latin typeface="Calibri"/>
                  <a:cs typeface="Calibri"/>
                </a:rPr>
                <a:t>arthquake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8062FBA-BE4A-0343-83C4-00BAB5A00042}"/>
                </a:ext>
              </a:extLst>
            </p:cNvPr>
            <p:cNvSpPr/>
            <p:nvPr/>
          </p:nvSpPr>
          <p:spPr>
            <a:xfrm>
              <a:off x="3642612" y="2971800"/>
              <a:ext cx="1143000" cy="9906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rgbClr val="CC00CC"/>
                  </a:solidFill>
                  <a:latin typeface="Calibri"/>
                  <a:cs typeface="Calibri"/>
                </a:rPr>
                <a:t>A</a:t>
              </a:r>
              <a:r>
                <a:rPr lang="en-US" dirty="0">
                  <a:solidFill>
                    <a:srgbClr val="CC00CC"/>
                  </a:solidFill>
                  <a:latin typeface="Calibri"/>
                  <a:cs typeface="Calibri"/>
                </a:rPr>
                <a:t>larm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3E4D54B-08BC-8241-8487-95CAC822BEDE}"/>
                </a:ext>
              </a:extLst>
            </p:cNvPr>
            <p:cNvSpPr/>
            <p:nvPr/>
          </p:nvSpPr>
          <p:spPr>
            <a:xfrm>
              <a:off x="2346841" y="4435475"/>
              <a:ext cx="1066800" cy="89852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rgbClr val="CC00CC"/>
                  </a:solidFill>
                  <a:latin typeface="Calibri"/>
                  <a:cs typeface="Calibri"/>
                </a:rPr>
                <a:t>J</a:t>
              </a:r>
              <a:r>
                <a:rPr lang="en-US" dirty="0">
                  <a:solidFill>
                    <a:srgbClr val="CC00CC"/>
                  </a:solidFill>
                  <a:latin typeface="Calibri"/>
                  <a:cs typeface="Calibri"/>
                </a:rPr>
                <a:t>ohn calls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D782525-7A9B-AA41-9F25-AFEC30DA31A8}"/>
                </a:ext>
              </a:extLst>
            </p:cNvPr>
            <p:cNvSpPr/>
            <p:nvPr/>
          </p:nvSpPr>
          <p:spPr>
            <a:xfrm>
              <a:off x="5021706" y="4435475"/>
              <a:ext cx="1066800" cy="9144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rgbClr val="CC00CC"/>
                  </a:solidFill>
                  <a:latin typeface="Calibri"/>
                  <a:cs typeface="Calibri"/>
                </a:rPr>
                <a:t>M</a:t>
              </a:r>
              <a:r>
                <a:rPr lang="en-US" dirty="0">
                  <a:solidFill>
                    <a:srgbClr val="CC00CC"/>
                  </a:solidFill>
                  <a:latin typeface="Calibri"/>
                  <a:cs typeface="Calibri"/>
                </a:rPr>
                <a:t>ary calls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003D91B-046C-7C42-9042-8341274CF1C8}"/>
                </a:ext>
              </a:extLst>
            </p:cNvPr>
            <p:cNvCxnSpPr>
              <a:cxnSpLocks/>
              <a:stCxn id="40" idx="4"/>
              <a:endCxn id="42" idx="1"/>
            </p:cNvCxnSpPr>
            <p:nvPr/>
          </p:nvCxnSpPr>
          <p:spPr>
            <a:xfrm>
              <a:off x="3174882" y="2286000"/>
              <a:ext cx="635118" cy="83087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6B70ABA-B77C-B544-B0EB-97C33E2EB9F7}"/>
                </a:ext>
              </a:extLst>
            </p:cNvPr>
            <p:cNvCxnSpPr>
              <a:cxnSpLocks/>
              <a:stCxn id="41" idx="4"/>
              <a:endCxn id="42" idx="7"/>
            </p:cNvCxnSpPr>
            <p:nvPr/>
          </p:nvCxnSpPr>
          <p:spPr>
            <a:xfrm flipH="1">
              <a:off x="4618224" y="2286000"/>
              <a:ext cx="626995" cy="83087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256348F-5CE6-994A-8EF2-A859B8ACCF9C}"/>
                </a:ext>
              </a:extLst>
            </p:cNvPr>
            <p:cNvCxnSpPr>
              <a:cxnSpLocks/>
              <a:stCxn id="42" idx="3"/>
              <a:endCxn id="43" idx="7"/>
            </p:cNvCxnSpPr>
            <p:nvPr/>
          </p:nvCxnSpPr>
          <p:spPr>
            <a:xfrm flipH="1">
              <a:off x="3257412" y="3817330"/>
              <a:ext cx="552588" cy="74973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7E100CA-41A9-E04B-A247-B2A39F9F9B78}"/>
                </a:ext>
              </a:extLst>
            </p:cNvPr>
            <p:cNvCxnSpPr>
              <a:cxnSpLocks/>
              <a:stCxn id="42" idx="5"/>
              <a:endCxn id="44" idx="1"/>
            </p:cNvCxnSpPr>
            <p:nvPr/>
          </p:nvCxnSpPr>
          <p:spPr>
            <a:xfrm>
              <a:off x="4618224" y="3817330"/>
              <a:ext cx="559711" cy="75205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2914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-33295"/>
            <a:ext cx="79248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Conditional independence in BNs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11582400" cy="4800600"/>
          </a:xfrm>
        </p:spPr>
        <p:txBody>
          <a:bodyPr/>
          <a:lstStyle/>
          <a:p>
            <a:pPr marL="342882" lvl="3" indent="-342882">
              <a:lnSpc>
                <a:spcPct val="80000"/>
              </a:lnSpc>
              <a:buClr>
                <a:schemeClr val="accent2"/>
              </a:buClr>
            </a:pPr>
            <a:r>
              <a:rPr lang="en-US" sz="2400" dirty="0">
                <a:solidFill>
                  <a:srgbClr val="000090"/>
                </a:solidFill>
                <a:latin typeface="Calibri"/>
                <a:cs typeface="Calibri"/>
              </a:rPr>
              <a:t>Compare the Bayes net global semantics</a:t>
            </a:r>
            <a:endParaRPr lang="en-US" sz="2800" i="1" dirty="0">
              <a:solidFill>
                <a:srgbClr val="CC00CC"/>
              </a:solidFill>
              <a:sym typeface="Symbol"/>
            </a:endParaRPr>
          </a:p>
          <a:p>
            <a:pPr marL="0" lvl="3" indent="0">
              <a:lnSpc>
                <a:spcPct val="80000"/>
              </a:lnSpc>
              <a:buClr>
                <a:schemeClr val="accent2"/>
              </a:buClr>
              <a:buNone/>
            </a:pPr>
            <a:r>
              <a:rPr lang="en-US" sz="2800" i="1" dirty="0">
                <a:solidFill>
                  <a:srgbClr val="CC00CC"/>
                </a:solidFill>
                <a:sym typeface="Symbol"/>
              </a:rPr>
              <a:t>                  P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3200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,..,X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n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  =  </a:t>
            </a:r>
            <a:r>
              <a:rPr lang="en-US" sz="2800" dirty="0">
                <a:solidFill>
                  <a:srgbClr val="990099"/>
                </a:solidFill>
                <a:sym typeface="Symbol"/>
              </a:rPr>
              <a:t></a:t>
            </a:r>
            <a:r>
              <a:rPr lang="en-US" sz="3200" i="1" baseline="-25000" dirty="0" err="1">
                <a:solidFill>
                  <a:srgbClr val="CC00CC"/>
                </a:solidFill>
                <a:sym typeface="Symbol"/>
              </a:rPr>
              <a:t>i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i="1" baseline="-25000" dirty="0">
                <a:solidFill>
                  <a:srgbClr val="CC00CC"/>
                </a:solidFill>
                <a:sym typeface="Symbol"/>
              </a:rPr>
              <a:t>i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Parents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i="1" baseline="-25000" dirty="0">
                <a:solidFill>
                  <a:srgbClr val="CC00CC"/>
                </a:solidFill>
                <a:sym typeface="Symbol"/>
              </a:rPr>
              <a:t>i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))</a:t>
            </a: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dirty="0">
                <a:latin typeface="Calibri"/>
                <a:cs typeface="Calibri"/>
              </a:rPr>
              <a:t>     with the chain rule identity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                    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3200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,..,X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n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  =  </a:t>
            </a:r>
            <a:r>
              <a:rPr lang="en-US" sz="2800" dirty="0">
                <a:solidFill>
                  <a:srgbClr val="990099"/>
                </a:solidFill>
                <a:sym typeface="Symbol"/>
              </a:rPr>
              <a:t></a:t>
            </a:r>
            <a:r>
              <a:rPr lang="en-US" sz="3200" i="1" baseline="-25000" dirty="0" err="1">
                <a:solidFill>
                  <a:srgbClr val="CC00CC"/>
                </a:solidFill>
                <a:sym typeface="Symbol"/>
              </a:rPr>
              <a:t>i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i="1" baseline="-25000" dirty="0">
                <a:solidFill>
                  <a:srgbClr val="CC00CC"/>
                </a:solidFill>
                <a:sym typeface="Symbol"/>
              </a:rPr>
              <a:t>i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,…,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i="1" baseline="-25000" dirty="0">
                <a:solidFill>
                  <a:srgbClr val="CC00CC"/>
                </a:solidFill>
                <a:sym typeface="Symbol"/>
              </a:rPr>
              <a:t>i-</a:t>
            </a:r>
            <a:r>
              <a:rPr lang="en-US" sz="2800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</a:t>
            </a:r>
            <a:endParaRPr lang="en-US" sz="2800" dirty="0">
              <a:sym typeface="Symbol"/>
            </a:endParaRPr>
          </a:p>
          <a:p>
            <a:pPr marL="342882" lvl="3" indent="-342882">
              <a:lnSpc>
                <a:spcPct val="80000"/>
              </a:lnSpc>
              <a:buClr>
                <a:schemeClr val="accent2"/>
              </a:buClr>
            </a:pPr>
            <a:endParaRPr lang="en-US" sz="2800" u="sng" dirty="0">
              <a:latin typeface="Calibri"/>
              <a:cs typeface="Calibri"/>
              <a:sym typeface="Symbol"/>
            </a:endParaRPr>
          </a:p>
          <a:p>
            <a:pPr marL="342882" lvl="3" indent="-342882">
              <a:lnSpc>
                <a:spcPct val="80000"/>
              </a:lnSpc>
              <a:buClr>
                <a:schemeClr val="accent2"/>
              </a:buClr>
            </a:pPr>
            <a:r>
              <a:rPr lang="en-US" sz="2400" dirty="0">
                <a:solidFill>
                  <a:srgbClr val="000090"/>
                </a:solidFill>
                <a:latin typeface="Calibri"/>
                <a:cs typeface="Calibri"/>
              </a:rPr>
              <a:t>Assume (without loss of generality) that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,..,X</a:t>
            </a:r>
            <a:r>
              <a:rPr lang="en-US" sz="2800" i="1" baseline="-25000" dirty="0">
                <a:solidFill>
                  <a:srgbClr val="CC00CC"/>
                </a:solidFill>
                <a:sym typeface="Symbol"/>
              </a:rPr>
              <a:t>n</a:t>
            </a:r>
            <a:r>
              <a:rPr lang="en-US" sz="2400" dirty="0">
                <a:solidFill>
                  <a:srgbClr val="000090"/>
                </a:solidFill>
                <a:latin typeface="Calibri"/>
                <a:cs typeface="Calibri"/>
              </a:rPr>
              <a:t> sorted in topological order according to the graph (i.e., parents before children), so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Parents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i="1" baseline="-25000" dirty="0">
                <a:solidFill>
                  <a:srgbClr val="CC00CC"/>
                </a:solidFill>
                <a:sym typeface="Symbol"/>
              </a:rPr>
              <a:t>i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) </a:t>
            </a:r>
            <a:r>
              <a:rPr lang="en-US" b="1" dirty="0">
                <a:solidFill>
                  <a:srgbClr val="CC00CC"/>
                </a:solidFill>
                <a:sym typeface="Symbol" pitchFamily="2" charset="2"/>
              </a:rPr>
              <a:t></a:t>
            </a:r>
            <a:r>
              <a:rPr lang="en-US" sz="2400" dirty="0"/>
              <a:t>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,…,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i="1" baseline="-25000" dirty="0">
                <a:solidFill>
                  <a:srgbClr val="CC00CC"/>
                </a:solidFill>
                <a:sym typeface="Symbol"/>
              </a:rPr>
              <a:t>i-</a:t>
            </a:r>
            <a:r>
              <a:rPr lang="en-US" sz="2400" baseline="-25000" dirty="0">
                <a:solidFill>
                  <a:srgbClr val="CC00CC"/>
                </a:solidFill>
                <a:sym typeface="Symbol"/>
              </a:rPr>
              <a:t>1</a:t>
            </a:r>
            <a:endParaRPr lang="en-US" sz="2400" dirty="0">
              <a:solidFill>
                <a:srgbClr val="000090"/>
              </a:solidFill>
              <a:latin typeface="Calibri"/>
              <a:cs typeface="Calibri"/>
            </a:endParaRPr>
          </a:p>
          <a:p>
            <a:pPr marL="342882" lvl="3" indent="-342882">
              <a:lnSpc>
                <a:spcPct val="80000"/>
              </a:lnSpc>
              <a:buClr>
                <a:schemeClr val="accent2"/>
              </a:buClr>
            </a:pPr>
            <a:r>
              <a:rPr lang="en-US" sz="2400" dirty="0">
                <a:solidFill>
                  <a:srgbClr val="000090"/>
                </a:solidFill>
                <a:latin typeface="Calibri"/>
                <a:cs typeface="Calibri"/>
              </a:rPr>
              <a:t>So the Bayes net asserts conditional independences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i="1" baseline="-25000" dirty="0">
                <a:solidFill>
                  <a:srgbClr val="CC00CC"/>
                </a:solidFill>
                <a:sym typeface="Symbol"/>
              </a:rPr>
              <a:t>i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,…,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i="1" baseline="-25000" dirty="0">
                <a:solidFill>
                  <a:srgbClr val="CC00CC"/>
                </a:solidFill>
                <a:sym typeface="Symbol"/>
              </a:rPr>
              <a:t>i-</a:t>
            </a:r>
            <a:r>
              <a:rPr lang="en-US" sz="2400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) =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i="1" baseline="-25000" dirty="0">
                <a:solidFill>
                  <a:srgbClr val="CC00CC"/>
                </a:solidFill>
                <a:sym typeface="Symbol"/>
              </a:rPr>
              <a:t>i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Parents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i="1" baseline="-25000" dirty="0">
                <a:solidFill>
                  <a:srgbClr val="CC00CC"/>
                </a:solidFill>
                <a:sym typeface="Symbol"/>
              </a:rPr>
              <a:t>i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))</a:t>
            </a:r>
          </a:p>
          <a:p>
            <a:pPr marL="800060" lvl="4" indent="-342882">
              <a:lnSpc>
                <a:spcPct val="80000"/>
              </a:lnSpc>
            </a:pPr>
            <a:r>
              <a:rPr lang="en-US" dirty="0"/>
              <a:t>To ensure these are valid, choose parents for node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i</a:t>
            </a:r>
            <a:r>
              <a:rPr lang="en-US" dirty="0">
                <a:sym typeface="Symbol"/>
              </a:rPr>
              <a:t> </a:t>
            </a:r>
            <a:r>
              <a:rPr lang="en-US" dirty="0"/>
              <a:t>that “shield” it from other predecessors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152400"/>
            <a:ext cx="274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07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independence semantics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1193799"/>
          </a:xfrm>
        </p:spPr>
        <p:txBody>
          <a:bodyPr/>
          <a:lstStyle/>
          <a:p>
            <a:r>
              <a:rPr lang="en-US" sz="2400" b="1" i="1" dirty="0">
                <a:solidFill>
                  <a:srgbClr val="0000FF"/>
                </a:solidFill>
              </a:rPr>
              <a:t>Every variable is conditionally independent of its non-descendants given its parents</a:t>
            </a:r>
          </a:p>
          <a:p>
            <a:r>
              <a:rPr lang="en-US" sz="2400" dirty="0"/>
              <a:t>Conditional independence semantics &lt;=&gt; global semantics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E58B9-5DCE-C749-A388-A65B9B24CF01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 descr="nondescendant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959" y="2451100"/>
            <a:ext cx="4753841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693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Burglary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2794000" cy="4729164"/>
          </a:xfrm>
        </p:spPr>
        <p:txBody>
          <a:bodyPr/>
          <a:lstStyle/>
          <a:p>
            <a:r>
              <a:rPr lang="en-US" dirty="0"/>
              <a:t>Burglary</a:t>
            </a:r>
          </a:p>
          <a:p>
            <a:r>
              <a:rPr lang="en-US" dirty="0"/>
              <a:t>Earthquake</a:t>
            </a:r>
          </a:p>
          <a:p>
            <a:r>
              <a:rPr lang="en-US" dirty="0"/>
              <a:t>Alarm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E58B9-5DCE-C749-A388-A65B9B24CF01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199" y="1143001"/>
            <a:ext cx="2666998" cy="177372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505200" y="1981200"/>
            <a:ext cx="1524000" cy="762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rgbClr val="CC00CC"/>
                </a:solidFill>
                <a:latin typeface="Calibri"/>
                <a:cs typeface="Calibri"/>
              </a:rPr>
              <a:t>B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urglary</a:t>
            </a:r>
            <a:endParaRPr lang="en-US" b="1" dirty="0">
              <a:solidFill>
                <a:srgbClr val="CC00CC"/>
              </a:solidFill>
              <a:latin typeface="Calibri"/>
              <a:cs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6400800" y="1981200"/>
            <a:ext cx="1905000" cy="838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rgbClr val="CC00CC"/>
                </a:solidFill>
                <a:latin typeface="Calibri"/>
                <a:cs typeface="Calibri"/>
              </a:rPr>
              <a:t>E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arthquake</a:t>
            </a:r>
          </a:p>
        </p:txBody>
      </p:sp>
      <p:sp>
        <p:nvSpPr>
          <p:cNvPr id="9" name="Oval 8"/>
          <p:cNvSpPr/>
          <p:nvPr/>
        </p:nvSpPr>
        <p:spPr>
          <a:xfrm>
            <a:off x="5181600" y="3048000"/>
            <a:ext cx="1143000" cy="9906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rgbClr val="CC00CC"/>
                </a:solidFill>
                <a:latin typeface="Calibri"/>
                <a:cs typeface="Calibri"/>
              </a:rPr>
              <a:t>A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larm</a:t>
            </a:r>
          </a:p>
        </p:txBody>
      </p:sp>
      <p:cxnSp>
        <p:nvCxnSpPr>
          <p:cNvPr id="10" name="Straight Arrow Connector 9"/>
          <p:cNvCxnSpPr>
            <a:stCxn id="7" idx="5"/>
            <a:endCxn id="9" idx="1"/>
          </p:cNvCxnSpPr>
          <p:nvPr/>
        </p:nvCxnSpPr>
        <p:spPr>
          <a:xfrm>
            <a:off x="4806015" y="2631608"/>
            <a:ext cx="542973" cy="561462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  <a:endCxn id="9" idx="7"/>
          </p:cNvCxnSpPr>
          <p:nvPr/>
        </p:nvCxnSpPr>
        <p:spPr>
          <a:xfrm flipH="1">
            <a:off x="6157212" y="2696648"/>
            <a:ext cx="522569" cy="496422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6"/>
            <a:endCxn id="8" idx="2"/>
          </p:cNvCxnSpPr>
          <p:nvPr/>
        </p:nvCxnSpPr>
        <p:spPr>
          <a:xfrm>
            <a:off x="5029200" y="2362200"/>
            <a:ext cx="1371600" cy="3810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486400" y="1905000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77000" y="2819400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2000" y="2743200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?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240512"/>
              </p:ext>
            </p:extLst>
          </p:nvPr>
        </p:nvGraphicFramePr>
        <p:xfrm>
          <a:off x="2438400" y="1066800"/>
          <a:ext cx="1219200" cy="1011237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07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P(B)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07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07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91679"/>
              </p:ext>
            </p:extLst>
          </p:nvPr>
        </p:nvGraphicFramePr>
        <p:xfrm>
          <a:off x="6781800" y="3429212"/>
          <a:ext cx="2286000" cy="220958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P(A|B,E)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5">
                <a:tc gridSpan="2"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true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false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0.94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0.06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false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0.29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0.71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false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false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290411"/>
              </p:ext>
            </p:extLst>
          </p:nvPr>
        </p:nvGraphicFramePr>
        <p:xfrm>
          <a:off x="8382000" y="1219200"/>
          <a:ext cx="1219200" cy="1011237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07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P(E)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07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07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0.002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0.998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874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5" grpId="0"/>
      <p:bldP spid="15" grpId="1"/>
      <p:bldP spid="16" grpId="0"/>
      <p:bldP spid="16" grpId="1"/>
      <p:bldP spid="17" grpId="0"/>
      <p:bldP spid="17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Burglary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2794000" cy="4729164"/>
          </a:xfrm>
        </p:spPr>
        <p:txBody>
          <a:bodyPr/>
          <a:lstStyle/>
          <a:p>
            <a:r>
              <a:rPr lang="en-US" dirty="0"/>
              <a:t>Alarm</a:t>
            </a:r>
          </a:p>
          <a:p>
            <a:r>
              <a:rPr lang="en-US" dirty="0"/>
              <a:t>Burglary</a:t>
            </a:r>
          </a:p>
          <a:p>
            <a:r>
              <a:rPr lang="en-US" dirty="0"/>
              <a:t>Earthquake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E58B9-5DCE-C749-A388-A65B9B24CF01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199" y="1143001"/>
            <a:ext cx="2666998" cy="177372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505200" y="3276600"/>
            <a:ext cx="15240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B</a:t>
            </a:r>
            <a:r>
              <a:rPr lang="en-US" dirty="0">
                <a:latin typeface="Calibri"/>
                <a:cs typeface="Calibri"/>
              </a:rPr>
              <a:t>urglary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6553200" y="3276600"/>
            <a:ext cx="1905000" cy="8382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E</a:t>
            </a:r>
            <a:r>
              <a:rPr lang="en-US" dirty="0">
                <a:latin typeface="Calibri"/>
                <a:cs typeface="Calibri"/>
              </a:rPr>
              <a:t>arthquake</a:t>
            </a:r>
          </a:p>
        </p:txBody>
      </p:sp>
      <p:sp>
        <p:nvSpPr>
          <p:cNvPr id="9" name="Oval 8"/>
          <p:cNvSpPr/>
          <p:nvPr/>
        </p:nvSpPr>
        <p:spPr>
          <a:xfrm>
            <a:off x="4953000" y="1371600"/>
            <a:ext cx="1143000" cy="9906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A</a:t>
            </a:r>
            <a:r>
              <a:rPr lang="en-US" dirty="0">
                <a:latin typeface="Calibri"/>
                <a:cs typeface="Calibri"/>
              </a:rPr>
              <a:t>larm</a:t>
            </a:r>
          </a:p>
        </p:txBody>
      </p:sp>
      <p:cxnSp>
        <p:nvCxnSpPr>
          <p:cNvPr id="10" name="Straight Arrow Connector 9"/>
          <p:cNvCxnSpPr>
            <a:stCxn id="9" idx="3"/>
            <a:endCxn id="7" idx="0"/>
          </p:cNvCxnSpPr>
          <p:nvPr/>
        </p:nvCxnSpPr>
        <p:spPr>
          <a:xfrm flipH="1">
            <a:off x="4267200" y="2217130"/>
            <a:ext cx="853188" cy="1059470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9" idx="5"/>
            <a:endCxn id="8" idx="1"/>
          </p:cNvCxnSpPr>
          <p:nvPr/>
        </p:nvCxnSpPr>
        <p:spPr>
          <a:xfrm>
            <a:off x="5928612" y="2217130"/>
            <a:ext cx="903569" cy="1182222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6"/>
            <a:endCxn id="8" idx="2"/>
          </p:cNvCxnSpPr>
          <p:nvPr/>
        </p:nvCxnSpPr>
        <p:spPr>
          <a:xfrm>
            <a:off x="5029200" y="3657600"/>
            <a:ext cx="1524000" cy="38100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324600" y="2286000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86400" y="3733800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67200" y="2209800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?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3581400" y="1143000"/>
          <a:ext cx="1219200" cy="1011237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07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P(A)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07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079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8610600" y="3048000"/>
          <a:ext cx="2286000" cy="227065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P(E|A,B)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5">
                <a:tc gridSpan="2"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true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false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false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false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false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1524000" y="3352800"/>
          <a:ext cx="1828800" cy="1615787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2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304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P(B|A)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877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false</a:t>
                      </a:r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2209800" y="3962400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753600" y="3733800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0115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5" grpId="0"/>
      <p:bldP spid="15" grpId="1"/>
      <p:bldP spid="16" grpId="0"/>
      <p:bldP spid="16" grpId="1"/>
      <p:bldP spid="17" grpId="0"/>
      <p:bldP spid="17" grpId="1"/>
      <p:bldP spid="29" grpId="0"/>
      <p:bldP spid="3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Inference by Enumeration in Bayes Net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19200"/>
            <a:ext cx="7391400" cy="4173191"/>
          </a:xfrm>
        </p:spPr>
        <p:txBody>
          <a:bodyPr/>
          <a:lstStyle/>
          <a:p>
            <a:pPr marL="3200240" lvl="7" indent="0">
              <a:buNone/>
            </a:pPr>
            <a:endParaRPr lang="en-US" sz="5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Reminder of inference by enumeration: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Any probability of interest can be computed by summing entries from the joint distribution: </a:t>
            </a:r>
            <a:r>
              <a:rPr lang="en-US" sz="2000" dirty="0">
                <a:solidFill>
                  <a:srgbClr val="BD00B0"/>
                </a:solidFill>
                <a:latin typeface="Calibri"/>
                <a:cs typeface="Calibri"/>
              </a:rPr>
              <a:t>P(</a:t>
            </a:r>
            <a:r>
              <a:rPr lang="en-US" sz="2000" b="1" i="1" dirty="0">
                <a:solidFill>
                  <a:srgbClr val="BD00B0"/>
                </a:solidFill>
                <a:latin typeface="Calibri"/>
                <a:cs typeface="Calibri"/>
              </a:rPr>
              <a:t>Q </a:t>
            </a:r>
            <a:r>
              <a:rPr lang="en-US" sz="2000" dirty="0">
                <a:solidFill>
                  <a:srgbClr val="BD00B0"/>
                </a:solidFill>
                <a:latin typeface="Calibri"/>
                <a:cs typeface="Calibri"/>
              </a:rPr>
              <a:t>|</a:t>
            </a:r>
            <a:r>
              <a:rPr lang="en-US" sz="2000" b="1" dirty="0">
                <a:solidFill>
                  <a:srgbClr val="BD00B0"/>
                </a:solidFill>
                <a:latin typeface="Calibri"/>
                <a:cs typeface="Calibri"/>
              </a:rPr>
              <a:t> </a:t>
            </a:r>
            <a:r>
              <a:rPr lang="en-US" sz="2000" b="1" i="1" dirty="0">
                <a:solidFill>
                  <a:srgbClr val="BD00B0"/>
                </a:solidFill>
                <a:latin typeface="Calibri"/>
                <a:cs typeface="Calibri"/>
              </a:rPr>
              <a:t>e</a:t>
            </a:r>
            <a:r>
              <a:rPr lang="en-US" sz="2000" dirty="0">
                <a:solidFill>
                  <a:srgbClr val="BD00B0"/>
                </a:solidFill>
                <a:latin typeface="Calibri"/>
                <a:cs typeface="Calibri"/>
              </a:rPr>
              <a:t>)</a:t>
            </a:r>
            <a:r>
              <a:rPr lang="en-US" sz="2000" b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= </a:t>
            </a:r>
            <a:r>
              <a:rPr lang="en-US" sz="2000" i="1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sz="2000" dirty="0">
                <a:solidFill>
                  <a:srgbClr val="CC00CC"/>
                </a:solidFill>
              </a:rPr>
              <a:t> 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sz="1800" b="1" i="1" baseline="-25000" dirty="0">
                <a:solidFill>
                  <a:srgbClr val="BD00B0"/>
                </a:solidFill>
                <a:sym typeface="Symbol"/>
              </a:rPr>
              <a:t>h</a:t>
            </a:r>
            <a:r>
              <a:rPr lang="en-US" sz="1800" dirty="0">
                <a:solidFill>
                  <a:srgbClr val="BD00B0"/>
                </a:solidFill>
                <a:sym typeface="Symbol"/>
              </a:rPr>
              <a:t>  </a:t>
            </a:r>
            <a:r>
              <a:rPr lang="en-US" sz="2000" dirty="0">
                <a:solidFill>
                  <a:srgbClr val="BD00B0"/>
                </a:solidFill>
                <a:latin typeface="Calibri"/>
                <a:cs typeface="Calibri"/>
              </a:rPr>
              <a:t>P(</a:t>
            </a:r>
            <a:r>
              <a:rPr lang="en-US" sz="2000" b="1" i="1" dirty="0">
                <a:solidFill>
                  <a:srgbClr val="BD00B0"/>
                </a:solidFill>
                <a:latin typeface="Calibri"/>
                <a:cs typeface="Calibri"/>
              </a:rPr>
              <a:t>Q</a:t>
            </a:r>
            <a:r>
              <a:rPr lang="en-US" sz="2000" i="1" dirty="0">
                <a:solidFill>
                  <a:srgbClr val="BD00B0"/>
                </a:solidFill>
                <a:latin typeface="Calibri"/>
                <a:cs typeface="Calibri"/>
              </a:rPr>
              <a:t> , </a:t>
            </a:r>
            <a:r>
              <a:rPr lang="en-US" sz="2000" b="1" i="1" dirty="0">
                <a:solidFill>
                  <a:srgbClr val="BD00B0"/>
                </a:solidFill>
                <a:latin typeface="Calibri"/>
                <a:cs typeface="Calibri"/>
              </a:rPr>
              <a:t>h</a:t>
            </a:r>
            <a:r>
              <a:rPr lang="en-US" sz="2000" dirty="0">
                <a:solidFill>
                  <a:srgbClr val="BD00B0"/>
                </a:solidFill>
                <a:latin typeface="Calibri"/>
                <a:cs typeface="Calibri"/>
              </a:rPr>
              <a:t>,</a:t>
            </a:r>
            <a:r>
              <a:rPr lang="en-US" sz="2000" baseline="-25000" dirty="0">
                <a:solidFill>
                  <a:srgbClr val="BD00B0"/>
                </a:solidFill>
                <a:latin typeface="Calibri"/>
                <a:cs typeface="Calibri"/>
              </a:rPr>
              <a:t> </a:t>
            </a:r>
            <a:r>
              <a:rPr lang="en-US" sz="2000" b="1" i="1" dirty="0">
                <a:solidFill>
                  <a:srgbClr val="BD00B0"/>
                </a:solidFill>
                <a:latin typeface="Calibri"/>
                <a:cs typeface="Calibri"/>
              </a:rPr>
              <a:t>e</a:t>
            </a:r>
            <a:r>
              <a:rPr lang="en-US" sz="2000" dirty="0">
                <a:solidFill>
                  <a:srgbClr val="BD00B0"/>
                </a:solidFill>
                <a:latin typeface="Calibri"/>
                <a:cs typeface="Calibri"/>
              </a:rPr>
              <a:t>)</a:t>
            </a: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Entries from the joint distribution can be obtained from a BN by multiplying the corresponding conditional probabilities</a:t>
            </a:r>
          </a:p>
          <a:p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B</a:t>
            </a:r>
            <a:r>
              <a:rPr lang="en-US" sz="2400" dirty="0">
                <a:solidFill>
                  <a:srgbClr val="CC00CC"/>
                </a:solidFill>
              </a:rPr>
              <a:t> |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j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,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 m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) = 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α 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sz="2400" i="1" baseline="-25000" dirty="0" err="1">
                <a:solidFill>
                  <a:srgbClr val="CC00CC"/>
                </a:solidFill>
                <a:sym typeface="Symbol"/>
              </a:rPr>
              <a:t>e</a:t>
            </a:r>
            <a:r>
              <a:rPr lang="en-US" sz="2400" baseline="-25000" dirty="0" err="1">
                <a:solidFill>
                  <a:srgbClr val="CC00CC"/>
                </a:solidFill>
                <a:sym typeface="Symbol"/>
              </a:rPr>
              <a:t>,</a:t>
            </a:r>
            <a:r>
              <a:rPr lang="en-US" sz="2400" i="1" baseline="-25000" dirty="0" err="1">
                <a:solidFill>
                  <a:srgbClr val="CC00CC"/>
                </a:solidFill>
                <a:sym typeface="Symbol"/>
              </a:rPr>
              <a:t>a</a:t>
            </a:r>
            <a:r>
              <a:rPr lang="en-US" sz="2400" i="1" baseline="-2500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B</a:t>
            </a:r>
            <a:r>
              <a:rPr lang="en-US" sz="2400" dirty="0">
                <a:solidFill>
                  <a:srgbClr val="CC00CC"/>
                </a:solidFill>
              </a:rPr>
              <a:t>,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e,</a:t>
            </a:r>
            <a:r>
              <a:rPr lang="en-US" sz="2400" dirty="0">
                <a:solidFill>
                  <a:srgbClr val="CC00CC"/>
                </a:solidFill>
              </a:rPr>
              <a:t>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a,</a:t>
            </a:r>
            <a:r>
              <a:rPr lang="en-US" sz="2400" dirty="0">
                <a:solidFill>
                  <a:srgbClr val="CC00CC"/>
                </a:solidFill>
              </a:rPr>
              <a:t>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j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,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 m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) </a:t>
            </a:r>
          </a:p>
          <a:p>
            <a:r>
              <a:rPr lang="en-US" sz="2400" b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  <a:sym typeface="Symbol"/>
              </a:rPr>
              <a:t>                   = 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α 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sz="2400" i="1" baseline="-25000" dirty="0" err="1">
                <a:solidFill>
                  <a:srgbClr val="CC00CC"/>
                </a:solidFill>
                <a:sym typeface="Symbol"/>
              </a:rPr>
              <a:t>e</a:t>
            </a:r>
            <a:r>
              <a:rPr lang="en-US" sz="2400" baseline="-25000" dirty="0" err="1">
                <a:solidFill>
                  <a:srgbClr val="CC00CC"/>
                </a:solidFill>
                <a:sym typeface="Symbol"/>
              </a:rPr>
              <a:t>,</a:t>
            </a:r>
            <a:r>
              <a:rPr lang="en-US" sz="2400" i="1" baseline="-25000" dirty="0" err="1">
                <a:solidFill>
                  <a:srgbClr val="CC00CC"/>
                </a:solidFill>
                <a:sym typeface="Symbol"/>
              </a:rPr>
              <a:t>a</a:t>
            </a:r>
            <a:r>
              <a:rPr lang="en-US" sz="2400" i="1" baseline="-2500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B</a:t>
            </a:r>
            <a:r>
              <a:rPr lang="en-US" sz="2400" dirty="0">
                <a:solidFill>
                  <a:srgbClr val="CC00CC"/>
                </a:solidFill>
              </a:rPr>
              <a:t>) </a:t>
            </a:r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e</a:t>
            </a:r>
            <a:r>
              <a:rPr lang="en-US" sz="2400" dirty="0">
                <a:solidFill>
                  <a:srgbClr val="CC00CC"/>
                </a:solidFill>
              </a:rPr>
              <a:t>) </a:t>
            </a:r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dirty="0" err="1">
                <a:solidFill>
                  <a:srgbClr val="CC00CC"/>
                </a:solidFill>
              </a:rPr>
              <a:t>a|</a:t>
            </a:r>
            <a:r>
              <a:rPr lang="en-US" sz="2400" i="1" dirty="0" err="1">
                <a:solidFill>
                  <a:srgbClr val="CC00CC"/>
                </a:solidFill>
              </a:rPr>
              <a:t>B</a:t>
            </a:r>
            <a:r>
              <a:rPr lang="en-US" sz="2400" dirty="0" err="1">
                <a:solidFill>
                  <a:srgbClr val="CC00CC"/>
                </a:solidFill>
              </a:rPr>
              <a:t>,</a:t>
            </a:r>
            <a:r>
              <a:rPr lang="en-US" sz="2400" i="1" dirty="0" err="1">
                <a:solidFill>
                  <a:srgbClr val="CC00CC"/>
                </a:solidFill>
              </a:rPr>
              <a:t>e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 err="1">
                <a:solidFill>
                  <a:srgbClr val="CC00CC"/>
                </a:solidFill>
              </a:rPr>
              <a:t>j</a:t>
            </a:r>
            <a:r>
              <a:rPr lang="en-US" sz="2400" dirty="0" err="1">
                <a:solidFill>
                  <a:srgbClr val="CC00CC"/>
                </a:solidFill>
              </a:rPr>
              <a:t>|</a:t>
            </a:r>
            <a:r>
              <a:rPr lang="en-US" sz="2400" i="1" dirty="0" err="1">
                <a:solidFill>
                  <a:srgbClr val="CC00CC"/>
                </a:solidFill>
              </a:rPr>
              <a:t>a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  <a:r>
              <a:rPr lang="en-US" sz="2400" i="1" dirty="0">
                <a:solidFill>
                  <a:srgbClr val="CC00CC"/>
                </a:solidFill>
              </a:rPr>
              <a:t> 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 err="1">
                <a:solidFill>
                  <a:srgbClr val="CC00CC"/>
                </a:solidFill>
              </a:rPr>
              <a:t>m</a:t>
            </a:r>
            <a:r>
              <a:rPr lang="en-US" sz="2400" dirty="0" err="1">
                <a:solidFill>
                  <a:srgbClr val="CC00CC"/>
                </a:solidFill>
              </a:rPr>
              <a:t>|</a:t>
            </a:r>
            <a:r>
              <a:rPr lang="en-US" sz="2400" i="1" dirty="0" err="1">
                <a:solidFill>
                  <a:srgbClr val="CC00CC"/>
                </a:solidFill>
              </a:rPr>
              <a:t>a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</a:p>
          <a:p>
            <a:r>
              <a:rPr lang="en-US" sz="2400" dirty="0">
                <a:solidFill>
                  <a:srgbClr val="000090"/>
                </a:solidFill>
                <a:latin typeface="Calibri"/>
                <a:ea typeface="ＭＳ Ｐゴシック" pitchFamily="34" charset="-128"/>
                <a:cs typeface="Calibri"/>
              </a:rPr>
              <a:t>So inference in Bayes nets means computing sums of products of numbers: sounds easy!!</a:t>
            </a:r>
          </a:p>
          <a:p>
            <a:r>
              <a:rPr lang="en-US" sz="2400" dirty="0">
                <a:solidFill>
                  <a:srgbClr val="000090"/>
                </a:solidFill>
                <a:latin typeface="Calibri"/>
                <a:ea typeface="ＭＳ Ｐゴシック" pitchFamily="34" charset="-128"/>
                <a:cs typeface="Calibri"/>
              </a:rPr>
              <a:t>Problem: sums of </a:t>
            </a:r>
            <a:r>
              <a:rPr lang="en-US" sz="2400" b="1" i="1" dirty="0">
                <a:solidFill>
                  <a:srgbClr val="0000FF"/>
                </a:solidFill>
                <a:latin typeface="Calibri"/>
                <a:ea typeface="ＭＳ Ｐゴシック" pitchFamily="34" charset="-128"/>
                <a:cs typeface="Calibri"/>
              </a:rPr>
              <a:t>exponentially many</a:t>
            </a:r>
            <a:r>
              <a:rPr lang="en-US" sz="2400" dirty="0">
                <a:solidFill>
                  <a:srgbClr val="000090"/>
                </a:solidFill>
                <a:latin typeface="Calibri"/>
                <a:ea typeface="ＭＳ Ｐゴシック" pitchFamily="34" charset="-128"/>
                <a:cs typeface="Calibri"/>
              </a:rPr>
              <a:t> products!</a:t>
            </a:r>
          </a:p>
          <a:p>
            <a:endParaRPr lang="en-US" sz="2400" b="1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9" name="Oval 4"/>
          <p:cNvSpPr>
            <a:spLocks noChangeArrowheads="1"/>
          </p:cNvSpPr>
          <p:nvPr/>
        </p:nvSpPr>
        <p:spPr bwMode="auto">
          <a:xfrm>
            <a:off x="8360174" y="1303999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B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0" name="Oval 4"/>
          <p:cNvSpPr>
            <a:spLocks noChangeArrowheads="1"/>
          </p:cNvSpPr>
          <p:nvPr/>
        </p:nvSpPr>
        <p:spPr bwMode="auto">
          <a:xfrm>
            <a:off x="10468306" y="1303999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1" name="Oval 4"/>
          <p:cNvSpPr>
            <a:spLocks noChangeArrowheads="1"/>
          </p:cNvSpPr>
          <p:nvPr/>
        </p:nvSpPr>
        <p:spPr bwMode="auto">
          <a:xfrm>
            <a:off x="9457653" y="2415866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A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2" name="Oval 4"/>
          <p:cNvSpPr>
            <a:spLocks noChangeArrowheads="1"/>
          </p:cNvSpPr>
          <p:nvPr/>
        </p:nvSpPr>
        <p:spPr bwMode="auto">
          <a:xfrm>
            <a:off x="10583206" y="3670658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M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3" name="Oval 4"/>
          <p:cNvSpPr>
            <a:spLocks noChangeArrowheads="1"/>
          </p:cNvSpPr>
          <p:nvPr/>
        </p:nvSpPr>
        <p:spPr bwMode="auto">
          <a:xfrm>
            <a:off x="8527913" y="3670658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J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24" name="AutoShape 6"/>
          <p:cNvCxnSpPr>
            <a:cxnSpLocks noChangeShapeType="1"/>
            <a:endCxn id="22" idx="1"/>
          </p:cNvCxnSpPr>
          <p:nvPr/>
        </p:nvCxnSpPr>
        <p:spPr bwMode="auto">
          <a:xfrm>
            <a:off x="10111369" y="3072138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5" name="AutoShape 6"/>
          <p:cNvCxnSpPr>
            <a:cxnSpLocks noChangeShapeType="1"/>
            <a:endCxn id="23" idx="7"/>
          </p:cNvCxnSpPr>
          <p:nvPr/>
        </p:nvCxnSpPr>
        <p:spPr bwMode="auto">
          <a:xfrm flipH="1">
            <a:off x="9178321" y="3072138"/>
            <a:ext cx="394232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6" name="AutoShape 6"/>
          <p:cNvCxnSpPr>
            <a:cxnSpLocks noChangeShapeType="1"/>
            <a:stCxn id="20" idx="3"/>
            <a:endCxn id="21" idx="7"/>
          </p:cNvCxnSpPr>
          <p:nvPr/>
        </p:nvCxnSpPr>
        <p:spPr bwMode="auto">
          <a:xfrm flipH="1">
            <a:off x="10108061" y="1954407"/>
            <a:ext cx="471837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7" name="AutoShape 6"/>
          <p:cNvCxnSpPr>
            <a:cxnSpLocks noChangeShapeType="1"/>
            <a:stCxn id="19" idx="5"/>
            <a:endCxn id="21" idx="1"/>
          </p:cNvCxnSpPr>
          <p:nvPr/>
        </p:nvCxnSpPr>
        <p:spPr bwMode="auto">
          <a:xfrm>
            <a:off x="9010582" y="1954407"/>
            <a:ext cx="558663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EB13DF9-977C-234D-8492-C1E85DACD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5172173"/>
            <a:ext cx="6639443" cy="1598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Ghostbusters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76200" y="1407090"/>
            <a:ext cx="4646595" cy="3756660"/>
          </a:xfrm>
        </p:spPr>
        <p:txBody>
          <a:bodyPr/>
          <a:lstStyle/>
          <a:p>
            <a:r>
              <a:rPr lang="en-US" sz="2400" dirty="0"/>
              <a:t>A ghost is in the grid somewhere</a:t>
            </a:r>
          </a:p>
          <a:p>
            <a:r>
              <a:rPr lang="en-US" sz="2400" dirty="0"/>
              <a:t>Sensor readings tell how close a square is to the ghost</a:t>
            </a:r>
          </a:p>
          <a:p>
            <a:pPr lvl="1"/>
            <a:r>
              <a:rPr lang="en-US" sz="2000" dirty="0"/>
              <a:t>On the ghost: usually red</a:t>
            </a:r>
          </a:p>
          <a:p>
            <a:pPr lvl="1"/>
            <a:r>
              <a:rPr lang="en-US" sz="2000" dirty="0"/>
              <a:t>1 or 2 away: mostly orange</a:t>
            </a:r>
          </a:p>
          <a:p>
            <a:pPr lvl="1"/>
            <a:r>
              <a:rPr lang="en-US" sz="2000" dirty="0"/>
              <a:t>3 or 4 away: typically yellow</a:t>
            </a:r>
          </a:p>
          <a:p>
            <a:pPr lvl="1"/>
            <a:r>
              <a:rPr lang="en-US" sz="2000" dirty="0"/>
              <a:t>5+ away: often green</a:t>
            </a:r>
          </a:p>
          <a:p>
            <a:r>
              <a:rPr lang="en-US" sz="2400" dirty="0"/>
              <a:t>Click on squares until confident of location, then “</a:t>
            </a:r>
            <a:r>
              <a:rPr lang="en-US" sz="2400" b="1" i="1" dirty="0"/>
              <a:t>bust</a:t>
            </a:r>
            <a:r>
              <a:rPr lang="en-US" sz="2400" dirty="0"/>
              <a:t>”</a:t>
            </a:r>
          </a:p>
        </p:txBody>
      </p:sp>
      <p:pic>
        <p:nvPicPr>
          <p:cNvPr id="6148" name="Picture 2" descr="\\.host\Shared Folders\Shared with PC\ghostbuste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498" y="1639398"/>
            <a:ext cx="4448175" cy="302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05592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43000" y="4876800"/>
            <a:ext cx="1219200" cy="3810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66800" y="5410200"/>
            <a:ext cx="1219200" cy="3810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81400" y="4876800"/>
            <a:ext cx="1828800" cy="381000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610600" y="4876800"/>
            <a:ext cx="1828800" cy="381000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601200" y="5410200"/>
            <a:ext cx="2362200" cy="381000"/>
          </a:xfrm>
          <a:prstGeom prst="rect">
            <a:avLst/>
          </a:prstGeom>
          <a:solidFill>
            <a:srgbClr val="80E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733800" y="5410200"/>
            <a:ext cx="2362200" cy="381000"/>
          </a:xfrm>
          <a:prstGeom prst="rect">
            <a:avLst/>
          </a:prstGeom>
          <a:solidFill>
            <a:srgbClr val="80E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791200" y="4876800"/>
            <a:ext cx="1371600" cy="381000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477000" y="5410200"/>
            <a:ext cx="1371600" cy="381000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do better?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11785600" cy="4851399"/>
          </a:xfrm>
        </p:spPr>
        <p:txBody>
          <a:bodyPr/>
          <a:lstStyle/>
          <a:p>
            <a:r>
              <a:rPr lang="en-US" dirty="0"/>
              <a:t>Consider </a:t>
            </a:r>
            <a:r>
              <a:rPr lang="en-US" b="1" dirty="0" err="1">
                <a:solidFill>
                  <a:srgbClr val="FF0000"/>
                </a:solidFill>
                <a:cs typeface="Calibri" pitchFamily="34" charset="0"/>
              </a:rPr>
              <a:t>uwy</a:t>
            </a:r>
            <a:r>
              <a:rPr lang="en-US" b="1" dirty="0">
                <a:solidFill>
                  <a:srgbClr val="FF0000"/>
                </a:solidFill>
                <a:cs typeface="Calibri" pitchFamily="34" charset="0"/>
              </a:rPr>
              <a:t> + </a:t>
            </a:r>
            <a:r>
              <a:rPr lang="en-US" b="1" dirty="0" err="1">
                <a:solidFill>
                  <a:srgbClr val="FF0000"/>
                </a:solidFill>
                <a:cs typeface="Calibri" pitchFamily="34" charset="0"/>
              </a:rPr>
              <a:t>uwz</a:t>
            </a:r>
            <a:r>
              <a:rPr lang="en-US" b="1" dirty="0">
                <a:solidFill>
                  <a:srgbClr val="FF0000"/>
                </a:solidFill>
                <a:cs typeface="Calibri" pitchFamily="34" charset="0"/>
              </a:rPr>
              <a:t> + </a:t>
            </a:r>
            <a:r>
              <a:rPr lang="en-US" b="1" dirty="0" err="1">
                <a:solidFill>
                  <a:srgbClr val="FF0000"/>
                </a:solidFill>
                <a:cs typeface="Calibri" pitchFamily="34" charset="0"/>
              </a:rPr>
              <a:t>uxy</a:t>
            </a:r>
            <a:r>
              <a:rPr lang="en-US" b="1" dirty="0">
                <a:solidFill>
                  <a:srgbClr val="FF0000"/>
                </a:solidFill>
                <a:cs typeface="Calibri" pitchFamily="34" charset="0"/>
              </a:rPr>
              <a:t> + </a:t>
            </a:r>
            <a:r>
              <a:rPr lang="en-US" b="1" dirty="0" err="1">
                <a:solidFill>
                  <a:srgbClr val="FF0000"/>
                </a:solidFill>
                <a:cs typeface="Calibri" pitchFamily="34" charset="0"/>
              </a:rPr>
              <a:t>uxz</a:t>
            </a:r>
            <a:r>
              <a:rPr lang="en-US" b="1" dirty="0">
                <a:solidFill>
                  <a:srgbClr val="FF0000"/>
                </a:solidFill>
                <a:cs typeface="Calibri" pitchFamily="34" charset="0"/>
              </a:rPr>
              <a:t> + </a:t>
            </a:r>
            <a:r>
              <a:rPr lang="en-US" b="1" dirty="0" err="1">
                <a:solidFill>
                  <a:srgbClr val="FF0000"/>
                </a:solidFill>
                <a:cs typeface="Calibri" pitchFamily="34" charset="0"/>
              </a:rPr>
              <a:t>vwy</a:t>
            </a:r>
            <a:r>
              <a:rPr lang="en-US" b="1" dirty="0">
                <a:solidFill>
                  <a:srgbClr val="FF0000"/>
                </a:solidFill>
                <a:cs typeface="Calibri" pitchFamily="34" charset="0"/>
              </a:rPr>
              <a:t> + </a:t>
            </a:r>
            <a:r>
              <a:rPr lang="en-US" b="1" dirty="0" err="1">
                <a:solidFill>
                  <a:srgbClr val="FF0000"/>
                </a:solidFill>
                <a:cs typeface="Calibri" pitchFamily="34" charset="0"/>
              </a:rPr>
              <a:t>vwz</a:t>
            </a:r>
            <a:r>
              <a:rPr lang="en-US" b="1" dirty="0">
                <a:solidFill>
                  <a:srgbClr val="FF0000"/>
                </a:solidFill>
                <a:cs typeface="Calibri" pitchFamily="34" charset="0"/>
              </a:rPr>
              <a:t> + </a:t>
            </a:r>
            <a:r>
              <a:rPr lang="en-US" b="1" dirty="0" err="1">
                <a:solidFill>
                  <a:srgbClr val="FF0000"/>
                </a:solidFill>
                <a:cs typeface="Calibri" pitchFamily="34" charset="0"/>
              </a:rPr>
              <a:t>vxy</a:t>
            </a:r>
            <a:r>
              <a:rPr lang="en-US" b="1" dirty="0">
                <a:solidFill>
                  <a:srgbClr val="FF0000"/>
                </a:solidFill>
                <a:cs typeface="Calibri" pitchFamily="34" charset="0"/>
              </a:rPr>
              <a:t> +</a:t>
            </a:r>
            <a:r>
              <a:rPr lang="en-US" b="1" dirty="0" err="1">
                <a:solidFill>
                  <a:srgbClr val="FF0000"/>
                </a:solidFill>
                <a:cs typeface="Calibri" pitchFamily="34" charset="0"/>
              </a:rPr>
              <a:t>vxz</a:t>
            </a:r>
            <a:r>
              <a:rPr lang="en-US" b="1" dirty="0">
                <a:solidFill>
                  <a:srgbClr val="FF0000"/>
                </a:solidFill>
                <a:cs typeface="Calibri" pitchFamily="34" charset="0"/>
              </a:rPr>
              <a:t> </a:t>
            </a:r>
            <a:endParaRPr lang="en-US" dirty="0"/>
          </a:p>
          <a:p>
            <a:pPr lvl="1"/>
            <a:r>
              <a:rPr lang="en-US" dirty="0">
                <a:solidFill>
                  <a:srgbClr val="000000"/>
                </a:solidFill>
                <a:cs typeface="Calibri" pitchFamily="34" charset="0"/>
              </a:rPr>
              <a:t>16 multiplies, 7 adds</a:t>
            </a:r>
          </a:p>
          <a:p>
            <a:pPr lvl="1"/>
            <a:r>
              <a:rPr lang="en-US" dirty="0">
                <a:solidFill>
                  <a:srgbClr val="000000"/>
                </a:solidFill>
                <a:cs typeface="Calibri" pitchFamily="34" charset="0"/>
              </a:rPr>
              <a:t>Lots of repeated </a:t>
            </a:r>
            <a:r>
              <a:rPr lang="en-US" dirty="0" err="1">
                <a:solidFill>
                  <a:srgbClr val="000000"/>
                </a:solidFill>
                <a:cs typeface="Calibri" pitchFamily="34" charset="0"/>
              </a:rPr>
              <a:t>subexpressions</a:t>
            </a:r>
            <a:r>
              <a:rPr lang="en-US" dirty="0">
                <a:solidFill>
                  <a:srgbClr val="000000"/>
                </a:solidFill>
                <a:cs typeface="Calibri" pitchFamily="34" charset="0"/>
              </a:rPr>
              <a:t>!</a:t>
            </a:r>
          </a:p>
          <a:p>
            <a:r>
              <a:rPr lang="en-US" dirty="0"/>
              <a:t>Rewrite as </a:t>
            </a:r>
            <a:r>
              <a:rPr lang="en-US" b="1" dirty="0">
                <a:solidFill>
                  <a:srgbClr val="FF0000"/>
                </a:solidFill>
                <a:cs typeface="Calibri" pitchFamily="34" charset="0"/>
              </a:rPr>
              <a:t>(</a:t>
            </a:r>
            <a:r>
              <a:rPr lang="en-US" b="1" dirty="0" err="1">
                <a:solidFill>
                  <a:srgbClr val="FF0000"/>
                </a:solidFill>
                <a:cs typeface="Calibri" pitchFamily="34" charset="0"/>
              </a:rPr>
              <a:t>u+v</a:t>
            </a:r>
            <a:r>
              <a:rPr lang="en-US" b="1" dirty="0">
                <a:solidFill>
                  <a:srgbClr val="FF0000"/>
                </a:solidFill>
                <a:cs typeface="Calibri" pitchFamily="34" charset="0"/>
              </a:rPr>
              <a:t>)(</a:t>
            </a:r>
            <a:r>
              <a:rPr lang="en-US" b="1" dirty="0" err="1">
                <a:solidFill>
                  <a:srgbClr val="FF0000"/>
                </a:solidFill>
                <a:cs typeface="Calibri" pitchFamily="34" charset="0"/>
              </a:rPr>
              <a:t>w+x</a:t>
            </a:r>
            <a:r>
              <a:rPr lang="en-US" b="1" dirty="0">
                <a:solidFill>
                  <a:srgbClr val="FF0000"/>
                </a:solidFill>
                <a:cs typeface="Calibri" pitchFamily="34" charset="0"/>
              </a:rPr>
              <a:t>)(</a:t>
            </a:r>
            <a:r>
              <a:rPr lang="en-US" b="1" dirty="0" err="1">
                <a:solidFill>
                  <a:srgbClr val="FF0000"/>
                </a:solidFill>
                <a:cs typeface="Calibri" pitchFamily="34" charset="0"/>
              </a:rPr>
              <a:t>y+z</a:t>
            </a:r>
            <a:r>
              <a:rPr lang="en-US" b="1" dirty="0">
                <a:solidFill>
                  <a:srgbClr val="FF0000"/>
                </a:solidFill>
                <a:cs typeface="Calibri" pitchFamily="34" charset="0"/>
              </a:rPr>
              <a:t>)</a:t>
            </a:r>
          </a:p>
          <a:p>
            <a:pPr lvl="1"/>
            <a:r>
              <a:rPr lang="en-US" dirty="0">
                <a:solidFill>
                  <a:srgbClr val="000000"/>
                </a:solidFill>
                <a:cs typeface="Calibri" pitchFamily="34" charset="0"/>
              </a:rPr>
              <a:t>2 multiplies, 3 adds</a:t>
            </a:r>
          </a:p>
          <a:p>
            <a:r>
              <a:rPr lang="en-US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i="1" baseline="-25000" dirty="0" err="1">
                <a:solidFill>
                  <a:srgbClr val="CC00CC"/>
                </a:solidFill>
                <a:sym typeface="Symbol"/>
              </a:rPr>
              <a:t>e</a:t>
            </a:r>
            <a:r>
              <a:rPr lang="en-US" baseline="-25000" dirty="0" err="1">
                <a:solidFill>
                  <a:srgbClr val="CC00CC"/>
                </a:solidFill>
                <a:sym typeface="Symbol"/>
              </a:rPr>
              <a:t>,</a:t>
            </a:r>
            <a:r>
              <a:rPr lang="en-US" i="1" baseline="-25000" dirty="0" err="1">
                <a:solidFill>
                  <a:srgbClr val="CC00CC"/>
                </a:solidFill>
                <a:sym typeface="Symbol"/>
              </a:rPr>
              <a:t>a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B</a:t>
            </a:r>
            <a:r>
              <a:rPr lang="en-US" dirty="0">
                <a:solidFill>
                  <a:srgbClr val="CC00CC"/>
                </a:solidFill>
              </a:rPr>
              <a:t>) P(e) P(</a:t>
            </a:r>
            <a:r>
              <a:rPr lang="en-US" dirty="0" err="1">
                <a:solidFill>
                  <a:srgbClr val="CC00CC"/>
                </a:solidFill>
              </a:rPr>
              <a:t>a|</a:t>
            </a:r>
            <a:r>
              <a:rPr lang="en-US" i="1" dirty="0" err="1">
                <a:solidFill>
                  <a:srgbClr val="CC00CC"/>
                </a:solidFill>
              </a:rPr>
              <a:t>B</a:t>
            </a:r>
            <a:r>
              <a:rPr lang="en-US" dirty="0" err="1">
                <a:solidFill>
                  <a:srgbClr val="CC00CC"/>
                </a:solidFill>
              </a:rPr>
              <a:t>,</a:t>
            </a:r>
            <a:r>
              <a:rPr lang="en-US" i="1" dirty="0" err="1">
                <a:solidFill>
                  <a:srgbClr val="CC00CC"/>
                </a:solidFill>
              </a:rPr>
              <a:t>e</a:t>
            </a:r>
            <a:r>
              <a:rPr lang="en-US" dirty="0">
                <a:solidFill>
                  <a:srgbClr val="CC00CC"/>
                </a:solidFill>
              </a:rPr>
              <a:t>)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 err="1">
                <a:solidFill>
                  <a:srgbClr val="CC00CC"/>
                </a:solidFill>
              </a:rPr>
              <a:t>j</a:t>
            </a:r>
            <a:r>
              <a:rPr lang="en-US" dirty="0" err="1">
                <a:solidFill>
                  <a:srgbClr val="CC00CC"/>
                </a:solidFill>
              </a:rPr>
              <a:t>|</a:t>
            </a:r>
            <a:r>
              <a:rPr lang="en-US" i="1" dirty="0" err="1">
                <a:solidFill>
                  <a:srgbClr val="CC00CC"/>
                </a:solidFill>
              </a:rPr>
              <a:t>a</a:t>
            </a:r>
            <a:r>
              <a:rPr lang="en-US" dirty="0">
                <a:solidFill>
                  <a:srgbClr val="CC00CC"/>
                </a:solidFill>
              </a:rPr>
              <a:t>)</a:t>
            </a:r>
            <a:r>
              <a:rPr lang="en-US" i="1" dirty="0">
                <a:solidFill>
                  <a:srgbClr val="CC00CC"/>
                </a:solidFill>
              </a:rPr>
              <a:t> 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 err="1">
                <a:solidFill>
                  <a:srgbClr val="CC00CC"/>
                </a:solidFill>
              </a:rPr>
              <a:t>m</a:t>
            </a:r>
            <a:r>
              <a:rPr lang="en-US" dirty="0" err="1">
                <a:solidFill>
                  <a:srgbClr val="CC00CC"/>
                </a:solidFill>
              </a:rPr>
              <a:t>|</a:t>
            </a:r>
            <a:r>
              <a:rPr lang="en-US" i="1" dirty="0" err="1">
                <a:solidFill>
                  <a:srgbClr val="CC00CC"/>
                </a:solidFill>
              </a:rPr>
              <a:t>a</a:t>
            </a:r>
            <a:r>
              <a:rPr lang="en-US" dirty="0">
                <a:solidFill>
                  <a:srgbClr val="CC00CC"/>
                </a:solidFill>
              </a:rPr>
              <a:t>)</a:t>
            </a:r>
          </a:p>
          <a:p>
            <a:r>
              <a:rPr lang="en-US" dirty="0">
                <a:solidFill>
                  <a:srgbClr val="CC00CC"/>
                </a:solidFill>
                <a:cs typeface="Calibri" pitchFamily="34" charset="0"/>
              </a:rPr>
              <a:t>= </a:t>
            </a:r>
            <a:r>
              <a:rPr lang="en-US" dirty="0">
                <a:solidFill>
                  <a:srgbClr val="000000"/>
                </a:solidFill>
                <a:cs typeface="Calibri" pitchFamily="34" charset="0"/>
              </a:rPr>
              <a:t> </a:t>
            </a:r>
            <a:r>
              <a:rPr lang="en-US" sz="2800" i="1" dirty="0">
                <a:solidFill>
                  <a:srgbClr val="CC00CC"/>
                </a:solidFill>
              </a:rPr>
              <a:t>P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i="1" dirty="0">
                <a:solidFill>
                  <a:srgbClr val="CC00CC"/>
                </a:solidFill>
              </a:rPr>
              <a:t>B</a:t>
            </a:r>
            <a:r>
              <a:rPr lang="en-US" sz="2800" dirty="0">
                <a:solidFill>
                  <a:srgbClr val="CC00CC"/>
                </a:solidFill>
              </a:rPr>
              <a:t>)</a:t>
            </a:r>
            <a:r>
              <a:rPr lang="en-US" sz="2800" i="1" dirty="0">
                <a:solidFill>
                  <a:srgbClr val="CC00CC"/>
                </a:solidFill>
              </a:rPr>
              <a:t>P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i="1" dirty="0">
                <a:solidFill>
                  <a:srgbClr val="CC00CC"/>
                </a:solidFill>
              </a:rPr>
              <a:t>e</a:t>
            </a:r>
            <a:r>
              <a:rPr lang="en-US" sz="2800" dirty="0">
                <a:solidFill>
                  <a:srgbClr val="CC00CC"/>
                </a:solidFill>
              </a:rPr>
              <a:t>)</a:t>
            </a:r>
            <a:r>
              <a:rPr lang="en-US" sz="2800" i="1" dirty="0">
                <a:solidFill>
                  <a:srgbClr val="CC00CC"/>
                </a:solidFill>
              </a:rPr>
              <a:t>P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dirty="0" err="1">
                <a:solidFill>
                  <a:srgbClr val="CC00CC"/>
                </a:solidFill>
              </a:rPr>
              <a:t>a|</a:t>
            </a:r>
            <a:r>
              <a:rPr lang="en-US" sz="2800" i="1" dirty="0" err="1">
                <a:solidFill>
                  <a:srgbClr val="CC00CC"/>
                </a:solidFill>
              </a:rPr>
              <a:t>B</a:t>
            </a:r>
            <a:r>
              <a:rPr lang="en-US" sz="2800" dirty="0" err="1">
                <a:solidFill>
                  <a:srgbClr val="CC00CC"/>
                </a:solidFill>
              </a:rPr>
              <a:t>,</a:t>
            </a:r>
            <a:r>
              <a:rPr lang="en-US" sz="2800" i="1" dirty="0" err="1">
                <a:solidFill>
                  <a:srgbClr val="CC00CC"/>
                </a:solidFill>
              </a:rPr>
              <a:t>e</a:t>
            </a:r>
            <a:r>
              <a:rPr lang="en-US" sz="2800" dirty="0">
                <a:solidFill>
                  <a:srgbClr val="CC00CC"/>
                </a:solidFill>
              </a:rPr>
              <a:t>)</a:t>
            </a:r>
            <a:r>
              <a:rPr lang="en-US" sz="2800" i="1" dirty="0">
                <a:solidFill>
                  <a:srgbClr val="CC00CC"/>
                </a:solidFill>
              </a:rPr>
              <a:t>P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i="1" dirty="0" err="1">
                <a:solidFill>
                  <a:srgbClr val="CC00CC"/>
                </a:solidFill>
              </a:rPr>
              <a:t>j</a:t>
            </a:r>
            <a:r>
              <a:rPr lang="en-US" sz="2800" dirty="0" err="1">
                <a:solidFill>
                  <a:srgbClr val="CC00CC"/>
                </a:solidFill>
              </a:rPr>
              <a:t>|</a:t>
            </a:r>
            <a:r>
              <a:rPr lang="en-US" sz="2800" i="1" dirty="0" err="1">
                <a:solidFill>
                  <a:srgbClr val="CC00CC"/>
                </a:solidFill>
              </a:rPr>
              <a:t>a</a:t>
            </a:r>
            <a:r>
              <a:rPr lang="en-US" sz="2800" dirty="0">
                <a:solidFill>
                  <a:srgbClr val="CC00CC"/>
                </a:solidFill>
              </a:rPr>
              <a:t>)</a:t>
            </a:r>
            <a:r>
              <a:rPr lang="en-US" sz="2800" i="1" dirty="0">
                <a:solidFill>
                  <a:srgbClr val="CC00CC"/>
                </a:solidFill>
              </a:rPr>
              <a:t>P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i="1" dirty="0" err="1">
                <a:solidFill>
                  <a:srgbClr val="CC00CC"/>
                </a:solidFill>
              </a:rPr>
              <a:t>m</a:t>
            </a:r>
            <a:r>
              <a:rPr lang="en-US" sz="2800" dirty="0" err="1">
                <a:solidFill>
                  <a:srgbClr val="CC00CC"/>
                </a:solidFill>
              </a:rPr>
              <a:t>|</a:t>
            </a:r>
            <a:r>
              <a:rPr lang="en-US" sz="2800" i="1" dirty="0" err="1">
                <a:solidFill>
                  <a:srgbClr val="CC00CC"/>
                </a:solidFill>
              </a:rPr>
              <a:t>a</a:t>
            </a:r>
            <a:r>
              <a:rPr lang="en-US" sz="2800" dirty="0">
                <a:solidFill>
                  <a:srgbClr val="CC00CC"/>
                </a:solidFill>
              </a:rPr>
              <a:t>) + </a:t>
            </a:r>
            <a:r>
              <a:rPr lang="en-US" sz="2800" i="1" dirty="0">
                <a:solidFill>
                  <a:srgbClr val="CC00CC"/>
                </a:solidFill>
              </a:rPr>
              <a:t>P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i="1" dirty="0">
                <a:solidFill>
                  <a:srgbClr val="CC00CC"/>
                </a:solidFill>
              </a:rPr>
              <a:t>B</a:t>
            </a:r>
            <a:r>
              <a:rPr lang="en-US" sz="2800" dirty="0">
                <a:solidFill>
                  <a:srgbClr val="CC00CC"/>
                </a:solidFill>
              </a:rPr>
              <a:t>)</a:t>
            </a:r>
            <a:r>
              <a:rPr lang="en-US" sz="2800" i="1" dirty="0">
                <a:solidFill>
                  <a:srgbClr val="CC00CC"/>
                </a:solidFill>
              </a:rPr>
              <a:t>P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sz="2800" i="1" dirty="0">
                <a:solidFill>
                  <a:srgbClr val="CC00CC"/>
                </a:solidFill>
              </a:rPr>
              <a:t>e</a:t>
            </a:r>
            <a:r>
              <a:rPr lang="en-US" sz="2800" dirty="0">
                <a:solidFill>
                  <a:srgbClr val="CC00CC"/>
                </a:solidFill>
              </a:rPr>
              <a:t>)</a:t>
            </a:r>
            <a:r>
              <a:rPr lang="en-US" sz="2800" i="1" dirty="0">
                <a:solidFill>
                  <a:srgbClr val="CC00CC"/>
                </a:solidFill>
              </a:rPr>
              <a:t>P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dirty="0" err="1">
                <a:solidFill>
                  <a:srgbClr val="CC00CC"/>
                </a:solidFill>
              </a:rPr>
              <a:t>a|</a:t>
            </a:r>
            <a:r>
              <a:rPr lang="en-US" sz="2800" i="1" dirty="0" err="1">
                <a:solidFill>
                  <a:srgbClr val="CC00CC"/>
                </a:solidFill>
              </a:rPr>
              <a:t>B</a:t>
            </a:r>
            <a:r>
              <a:rPr lang="en-US" sz="2800" dirty="0">
                <a:solidFill>
                  <a:srgbClr val="CC00CC"/>
                </a:solidFill>
              </a:rPr>
              <a:t>,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sz="2800" i="1" dirty="0">
                <a:solidFill>
                  <a:srgbClr val="CC00CC"/>
                </a:solidFill>
              </a:rPr>
              <a:t>e</a:t>
            </a:r>
            <a:r>
              <a:rPr lang="en-US" sz="2800" dirty="0">
                <a:solidFill>
                  <a:srgbClr val="CC00CC"/>
                </a:solidFill>
              </a:rPr>
              <a:t>)</a:t>
            </a:r>
            <a:r>
              <a:rPr lang="en-US" sz="2800" i="1" dirty="0">
                <a:solidFill>
                  <a:srgbClr val="CC00CC"/>
                </a:solidFill>
              </a:rPr>
              <a:t>P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i="1" dirty="0" err="1">
                <a:solidFill>
                  <a:srgbClr val="CC00CC"/>
                </a:solidFill>
              </a:rPr>
              <a:t>j</a:t>
            </a:r>
            <a:r>
              <a:rPr lang="en-US" sz="2800" dirty="0" err="1">
                <a:solidFill>
                  <a:srgbClr val="CC00CC"/>
                </a:solidFill>
              </a:rPr>
              <a:t>|</a:t>
            </a:r>
            <a:r>
              <a:rPr lang="en-US" sz="2800" i="1" dirty="0" err="1">
                <a:solidFill>
                  <a:srgbClr val="CC00CC"/>
                </a:solidFill>
              </a:rPr>
              <a:t>a</a:t>
            </a:r>
            <a:r>
              <a:rPr lang="en-US" sz="2800" dirty="0">
                <a:solidFill>
                  <a:srgbClr val="CC00CC"/>
                </a:solidFill>
              </a:rPr>
              <a:t>)</a:t>
            </a:r>
            <a:r>
              <a:rPr lang="en-US" sz="2800" i="1" dirty="0">
                <a:solidFill>
                  <a:srgbClr val="CC00CC"/>
                </a:solidFill>
              </a:rPr>
              <a:t>P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i="1" dirty="0" err="1">
                <a:solidFill>
                  <a:srgbClr val="CC00CC"/>
                </a:solidFill>
              </a:rPr>
              <a:t>m</a:t>
            </a:r>
            <a:r>
              <a:rPr lang="en-US" sz="2800" dirty="0" err="1">
                <a:solidFill>
                  <a:srgbClr val="CC00CC"/>
                </a:solidFill>
              </a:rPr>
              <a:t>|</a:t>
            </a:r>
            <a:r>
              <a:rPr lang="en-US" sz="2800" i="1" dirty="0" err="1">
                <a:solidFill>
                  <a:srgbClr val="CC00CC"/>
                </a:solidFill>
              </a:rPr>
              <a:t>a</a:t>
            </a:r>
            <a:r>
              <a:rPr lang="en-US" sz="2800" dirty="0">
                <a:solidFill>
                  <a:srgbClr val="CC00CC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C00CC"/>
                </a:solidFill>
              </a:rPr>
              <a:t>    + </a:t>
            </a:r>
            <a:r>
              <a:rPr lang="en-US" sz="2800" dirty="0">
                <a:solidFill>
                  <a:srgbClr val="000000"/>
                </a:solidFill>
                <a:cs typeface="Calibri" pitchFamily="34" charset="0"/>
              </a:rPr>
              <a:t> </a:t>
            </a:r>
            <a:r>
              <a:rPr lang="en-US" sz="2800" i="1" dirty="0">
                <a:solidFill>
                  <a:srgbClr val="CC00CC"/>
                </a:solidFill>
              </a:rPr>
              <a:t>P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i="1" dirty="0">
                <a:solidFill>
                  <a:srgbClr val="CC00CC"/>
                </a:solidFill>
              </a:rPr>
              <a:t>B</a:t>
            </a:r>
            <a:r>
              <a:rPr lang="en-US" sz="2800" dirty="0">
                <a:solidFill>
                  <a:srgbClr val="CC00CC"/>
                </a:solidFill>
              </a:rPr>
              <a:t>)</a:t>
            </a:r>
            <a:r>
              <a:rPr lang="en-US" sz="2800" i="1" dirty="0">
                <a:solidFill>
                  <a:srgbClr val="CC00CC"/>
                </a:solidFill>
              </a:rPr>
              <a:t>P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i="1" dirty="0">
                <a:solidFill>
                  <a:srgbClr val="CC00CC"/>
                </a:solidFill>
              </a:rPr>
              <a:t>e</a:t>
            </a:r>
            <a:r>
              <a:rPr lang="en-US" sz="2800" dirty="0">
                <a:solidFill>
                  <a:srgbClr val="CC00CC"/>
                </a:solidFill>
              </a:rPr>
              <a:t>)</a:t>
            </a:r>
            <a:r>
              <a:rPr lang="en-US" sz="2800" i="1" dirty="0">
                <a:solidFill>
                  <a:srgbClr val="CC00CC"/>
                </a:solidFill>
              </a:rPr>
              <a:t>P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sz="2800" dirty="0" err="1">
                <a:solidFill>
                  <a:srgbClr val="CC00CC"/>
                </a:solidFill>
              </a:rPr>
              <a:t>a|</a:t>
            </a:r>
            <a:r>
              <a:rPr lang="en-US" sz="2800" i="1" dirty="0" err="1">
                <a:solidFill>
                  <a:srgbClr val="CC00CC"/>
                </a:solidFill>
              </a:rPr>
              <a:t>B</a:t>
            </a:r>
            <a:r>
              <a:rPr lang="en-US" sz="2800" dirty="0" err="1">
                <a:solidFill>
                  <a:srgbClr val="CC00CC"/>
                </a:solidFill>
              </a:rPr>
              <a:t>,</a:t>
            </a:r>
            <a:r>
              <a:rPr lang="en-US" sz="2800" i="1" dirty="0" err="1">
                <a:solidFill>
                  <a:srgbClr val="CC00CC"/>
                </a:solidFill>
              </a:rPr>
              <a:t>e</a:t>
            </a:r>
            <a:r>
              <a:rPr lang="en-US" sz="2800" dirty="0">
                <a:solidFill>
                  <a:srgbClr val="CC00CC"/>
                </a:solidFill>
              </a:rPr>
              <a:t>)</a:t>
            </a:r>
            <a:r>
              <a:rPr lang="en-US" sz="2800" i="1" dirty="0">
                <a:solidFill>
                  <a:srgbClr val="CC00CC"/>
                </a:solidFill>
              </a:rPr>
              <a:t>P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i="1" dirty="0">
                <a:solidFill>
                  <a:srgbClr val="CC00CC"/>
                </a:solidFill>
              </a:rPr>
              <a:t>j</a:t>
            </a:r>
            <a:r>
              <a:rPr lang="en-US" sz="2800" dirty="0">
                <a:solidFill>
                  <a:srgbClr val="CC00CC"/>
                </a:solidFill>
              </a:rPr>
              <a:t>|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sz="2800" i="1" dirty="0">
                <a:solidFill>
                  <a:srgbClr val="CC00CC"/>
                </a:solidFill>
              </a:rPr>
              <a:t>a</a:t>
            </a:r>
            <a:r>
              <a:rPr lang="en-US" sz="2800" dirty="0">
                <a:solidFill>
                  <a:srgbClr val="CC00CC"/>
                </a:solidFill>
              </a:rPr>
              <a:t>)</a:t>
            </a:r>
            <a:r>
              <a:rPr lang="en-US" sz="2800" i="1" dirty="0">
                <a:solidFill>
                  <a:srgbClr val="CC00CC"/>
                </a:solidFill>
              </a:rPr>
              <a:t>P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i="1" dirty="0">
                <a:solidFill>
                  <a:srgbClr val="CC00CC"/>
                </a:solidFill>
              </a:rPr>
              <a:t>m</a:t>
            </a:r>
            <a:r>
              <a:rPr lang="en-US" sz="2800" dirty="0">
                <a:solidFill>
                  <a:srgbClr val="CC00CC"/>
                </a:solidFill>
              </a:rPr>
              <a:t>|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sz="2800" i="1" dirty="0">
                <a:solidFill>
                  <a:srgbClr val="CC00CC"/>
                </a:solidFill>
              </a:rPr>
              <a:t>a</a:t>
            </a:r>
            <a:r>
              <a:rPr lang="en-US" sz="2800" dirty="0">
                <a:solidFill>
                  <a:srgbClr val="CC00CC"/>
                </a:solidFill>
              </a:rPr>
              <a:t>) + </a:t>
            </a:r>
            <a:r>
              <a:rPr lang="en-US" sz="2800" i="1" dirty="0">
                <a:solidFill>
                  <a:srgbClr val="CC00CC"/>
                </a:solidFill>
              </a:rPr>
              <a:t>P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i="1" dirty="0">
                <a:solidFill>
                  <a:srgbClr val="CC00CC"/>
                </a:solidFill>
              </a:rPr>
              <a:t>B</a:t>
            </a:r>
            <a:r>
              <a:rPr lang="en-US" sz="2800" dirty="0">
                <a:solidFill>
                  <a:srgbClr val="CC00CC"/>
                </a:solidFill>
              </a:rPr>
              <a:t>)</a:t>
            </a:r>
            <a:r>
              <a:rPr lang="en-US" sz="2800" i="1" dirty="0">
                <a:solidFill>
                  <a:srgbClr val="CC00CC"/>
                </a:solidFill>
              </a:rPr>
              <a:t>P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sz="2800" i="1" dirty="0">
                <a:solidFill>
                  <a:srgbClr val="CC00CC"/>
                </a:solidFill>
              </a:rPr>
              <a:t>e</a:t>
            </a:r>
            <a:r>
              <a:rPr lang="en-US" sz="2800" dirty="0">
                <a:solidFill>
                  <a:srgbClr val="CC00CC"/>
                </a:solidFill>
              </a:rPr>
              <a:t>)</a:t>
            </a:r>
            <a:r>
              <a:rPr lang="en-US" sz="2800" i="1" dirty="0">
                <a:solidFill>
                  <a:srgbClr val="CC00CC"/>
                </a:solidFill>
              </a:rPr>
              <a:t>P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sz="2800" dirty="0" err="1">
                <a:solidFill>
                  <a:srgbClr val="CC00CC"/>
                </a:solidFill>
              </a:rPr>
              <a:t>a|</a:t>
            </a:r>
            <a:r>
              <a:rPr lang="en-US" sz="2800" i="1" dirty="0" err="1">
                <a:solidFill>
                  <a:srgbClr val="CC00CC"/>
                </a:solidFill>
              </a:rPr>
              <a:t>B</a:t>
            </a:r>
            <a:r>
              <a:rPr lang="en-US" sz="2800" dirty="0">
                <a:solidFill>
                  <a:srgbClr val="CC00CC"/>
                </a:solidFill>
              </a:rPr>
              <a:t>,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sz="2800" i="1" dirty="0">
                <a:solidFill>
                  <a:srgbClr val="CC00CC"/>
                </a:solidFill>
              </a:rPr>
              <a:t>e</a:t>
            </a:r>
            <a:r>
              <a:rPr lang="en-US" sz="2800" dirty="0">
                <a:solidFill>
                  <a:srgbClr val="CC00CC"/>
                </a:solidFill>
              </a:rPr>
              <a:t>)</a:t>
            </a:r>
            <a:r>
              <a:rPr lang="en-US" sz="2800" i="1" dirty="0">
                <a:solidFill>
                  <a:srgbClr val="CC00CC"/>
                </a:solidFill>
              </a:rPr>
              <a:t>P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i="1" dirty="0">
                <a:solidFill>
                  <a:srgbClr val="CC00CC"/>
                </a:solidFill>
              </a:rPr>
              <a:t>j</a:t>
            </a:r>
            <a:r>
              <a:rPr lang="en-US" sz="2800" dirty="0">
                <a:solidFill>
                  <a:srgbClr val="CC00CC"/>
                </a:solidFill>
              </a:rPr>
              <a:t>|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sz="2800" i="1" dirty="0">
                <a:solidFill>
                  <a:srgbClr val="CC00CC"/>
                </a:solidFill>
              </a:rPr>
              <a:t>a</a:t>
            </a:r>
            <a:r>
              <a:rPr lang="en-US" sz="2800" dirty="0">
                <a:solidFill>
                  <a:srgbClr val="CC00CC"/>
                </a:solidFill>
              </a:rPr>
              <a:t>)</a:t>
            </a:r>
            <a:r>
              <a:rPr lang="en-US" sz="2800" i="1" dirty="0">
                <a:solidFill>
                  <a:srgbClr val="CC00CC"/>
                </a:solidFill>
              </a:rPr>
              <a:t>P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i="1" dirty="0">
                <a:solidFill>
                  <a:srgbClr val="CC00CC"/>
                </a:solidFill>
              </a:rPr>
              <a:t>m</a:t>
            </a:r>
            <a:r>
              <a:rPr lang="en-US" sz="2800" dirty="0">
                <a:solidFill>
                  <a:srgbClr val="CC00CC"/>
                </a:solidFill>
              </a:rPr>
              <a:t>|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sz="2800" i="1" dirty="0">
                <a:solidFill>
                  <a:srgbClr val="CC00CC"/>
                </a:solidFill>
              </a:rPr>
              <a:t>a</a:t>
            </a:r>
            <a:r>
              <a:rPr lang="en-US" sz="2800" dirty="0">
                <a:solidFill>
                  <a:srgbClr val="CC00CC"/>
                </a:solidFill>
              </a:rPr>
              <a:t>)</a:t>
            </a:r>
          </a:p>
          <a:p>
            <a:pPr marL="0" lvl="1" indent="0">
              <a:buClr>
                <a:schemeClr val="accent2"/>
              </a:buClr>
              <a:buNone/>
            </a:pPr>
            <a:r>
              <a:rPr lang="en-US" sz="2800" dirty="0">
                <a:solidFill>
                  <a:srgbClr val="CC00CC"/>
                </a:solidFill>
                <a:cs typeface="Calibri" pitchFamily="34" charset="0"/>
              </a:rPr>
              <a:t>	</a:t>
            </a:r>
            <a:r>
              <a:rPr lang="en-US" dirty="0">
                <a:solidFill>
                  <a:srgbClr val="000000"/>
                </a:solidFill>
                <a:cs typeface="Calibri" pitchFamily="34" charset="0"/>
              </a:rPr>
              <a:t>Lots of repeated </a:t>
            </a:r>
            <a:r>
              <a:rPr lang="en-US" dirty="0" err="1">
                <a:solidFill>
                  <a:srgbClr val="000000"/>
                </a:solidFill>
                <a:cs typeface="Calibri" pitchFamily="34" charset="0"/>
              </a:rPr>
              <a:t>subexpressions</a:t>
            </a:r>
            <a:r>
              <a:rPr lang="en-US" dirty="0">
                <a:solidFill>
                  <a:srgbClr val="000000"/>
                </a:solidFill>
                <a:cs typeface="Calibri" pitchFamily="34" charset="0"/>
              </a:rPr>
              <a:t>!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cs typeface="Calibri" pitchFamily="34" charset="0"/>
            </a:endParaRPr>
          </a:p>
          <a:p>
            <a:pPr marL="457176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BBA2E-7FD9-46B8-A226-C36B49A97BFD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65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Summary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0" y="1397001"/>
            <a:ext cx="70104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Independence and conditional independence are important forms of probabilistic knowledge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Bayes net encode joint distributions efficiently by taking advantage of conditional independence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Global joint probability = product of local conditionals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Exact inference = sums of products of conditional probabilities from the network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367" y="1524000"/>
            <a:ext cx="5332633" cy="388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7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Ghostbusters with Probability</a:t>
            </a:r>
          </a:p>
        </p:txBody>
      </p:sp>
      <p:pic>
        <p:nvPicPr>
          <p:cNvPr id="5" name="Ghostbusters - With probabilit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2639" y="1121835"/>
            <a:ext cx="8386722" cy="524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6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Ghostbusters model</a:t>
            </a:r>
          </a:p>
        </p:txBody>
      </p:sp>
      <p:sp>
        <p:nvSpPr>
          <p:cNvPr id="105267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93726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Variables and ranges: </a:t>
            </a:r>
          </a:p>
          <a:p>
            <a:pPr lvl="1">
              <a:lnSpc>
                <a:spcPct val="90000"/>
              </a:lnSpc>
            </a:pPr>
            <a:r>
              <a:rPr lang="en-US" i="1" dirty="0">
                <a:solidFill>
                  <a:srgbClr val="CC00CC"/>
                </a:solidFill>
              </a:rPr>
              <a:t>G</a:t>
            </a:r>
            <a:r>
              <a:rPr lang="en-US" dirty="0"/>
              <a:t> (ghost location) in</a:t>
            </a:r>
            <a:r>
              <a:rPr lang="en-US" dirty="0">
                <a:solidFill>
                  <a:srgbClr val="CC00CC"/>
                </a:solidFill>
              </a:rPr>
              <a:t> {(1,1),…,(3,3)}</a:t>
            </a:r>
          </a:p>
          <a:p>
            <a:pPr lvl="1">
              <a:lnSpc>
                <a:spcPct val="90000"/>
              </a:lnSpc>
            </a:pPr>
            <a:r>
              <a:rPr lang="en-US" i="1" dirty="0" err="1">
                <a:solidFill>
                  <a:srgbClr val="CC00CC"/>
                </a:solidFill>
              </a:rPr>
              <a:t>C</a:t>
            </a:r>
            <a:r>
              <a:rPr lang="en-US" sz="3200" i="1" baseline="-25000" dirty="0" err="1">
                <a:solidFill>
                  <a:srgbClr val="CC00CC"/>
                </a:solidFill>
              </a:rPr>
              <a:t>x,y</a:t>
            </a:r>
            <a:r>
              <a:rPr lang="en-US" sz="3200" i="1" baseline="-25000" dirty="0">
                <a:solidFill>
                  <a:srgbClr val="CC00CC"/>
                </a:solidFill>
              </a:rPr>
              <a:t> </a:t>
            </a:r>
            <a:r>
              <a:rPr lang="en-US" dirty="0"/>
              <a:t>(color measured at square </a:t>
            </a:r>
            <a:r>
              <a:rPr lang="en-US" dirty="0" err="1"/>
              <a:t>x,y</a:t>
            </a:r>
            <a:r>
              <a:rPr lang="en-US" dirty="0"/>
              <a:t>) in</a:t>
            </a:r>
            <a:r>
              <a:rPr lang="en-US" dirty="0">
                <a:solidFill>
                  <a:srgbClr val="CC00CC"/>
                </a:solidFill>
              </a:rPr>
              <a:t> {</a:t>
            </a:r>
            <a:r>
              <a:rPr lang="en-US" dirty="0" err="1">
                <a:solidFill>
                  <a:srgbClr val="CC00CC"/>
                </a:solidFill>
              </a:rPr>
              <a:t>red,orange,yellow,green</a:t>
            </a:r>
            <a:r>
              <a:rPr lang="en-US" dirty="0">
                <a:solidFill>
                  <a:srgbClr val="CC00CC"/>
                </a:solidFill>
              </a:rPr>
              <a:t>}</a:t>
            </a:r>
          </a:p>
          <a:p>
            <a:pPr lvl="1">
              <a:lnSpc>
                <a:spcPct val="90000"/>
              </a:lnSpc>
            </a:pPr>
            <a:endParaRPr lang="en-US" i="1" baseline="-25000" dirty="0">
              <a:solidFill>
                <a:srgbClr val="CC00CC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/>
              <a:t>Ghostbuster physics: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1" i="1" dirty="0">
                <a:solidFill>
                  <a:srgbClr val="FF0000"/>
                </a:solidFill>
              </a:rPr>
              <a:t>Uniform prior distribution </a:t>
            </a:r>
            <a:r>
              <a:rPr lang="en-US" dirty="0"/>
              <a:t>over ghost location: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G</a:t>
            </a:r>
            <a:r>
              <a:rPr lang="en-US" dirty="0">
                <a:solidFill>
                  <a:srgbClr val="CC00CC"/>
                </a:solidFill>
              </a:rPr>
              <a:t>)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b="1" i="1" dirty="0">
                <a:solidFill>
                  <a:srgbClr val="FF0000"/>
                </a:solidFill>
              </a:rPr>
              <a:t>Sensor model</a:t>
            </a:r>
            <a:r>
              <a:rPr lang="en-US" dirty="0"/>
              <a:t>: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 err="1">
                <a:solidFill>
                  <a:srgbClr val="CC00CC"/>
                </a:solidFill>
              </a:rPr>
              <a:t>C</a:t>
            </a:r>
            <a:r>
              <a:rPr lang="en-US" i="1" baseline="-25000" dirty="0" err="1">
                <a:solidFill>
                  <a:srgbClr val="CC00CC"/>
                </a:solidFill>
              </a:rPr>
              <a:t>x,y</a:t>
            </a:r>
            <a:r>
              <a:rPr lang="en-US" dirty="0">
                <a:solidFill>
                  <a:srgbClr val="CC00CC"/>
                </a:solidFill>
              </a:rPr>
              <a:t> | </a:t>
            </a:r>
            <a:r>
              <a:rPr lang="en-US" i="1" dirty="0">
                <a:solidFill>
                  <a:srgbClr val="CC00CC"/>
                </a:solidFill>
              </a:rPr>
              <a:t>G</a:t>
            </a:r>
            <a:r>
              <a:rPr lang="en-US" dirty="0">
                <a:solidFill>
                  <a:srgbClr val="CC00CC"/>
                </a:solidFill>
              </a:rPr>
              <a:t>) </a:t>
            </a:r>
            <a:r>
              <a:rPr lang="en-US" dirty="0"/>
              <a:t>(depends only on distance to G)</a:t>
            </a:r>
            <a:endParaRPr lang="en-US" dirty="0">
              <a:solidFill>
                <a:srgbClr val="CC00CC"/>
              </a:solidFill>
            </a:endParaRPr>
          </a:p>
          <a:p>
            <a:pPr lvl="2">
              <a:lnSpc>
                <a:spcPct val="90000"/>
              </a:lnSpc>
            </a:pPr>
            <a:r>
              <a:rPr lang="en-US" dirty="0"/>
              <a:t>E.g.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C</a:t>
            </a:r>
            <a:r>
              <a:rPr lang="en-US" baseline="-25000" dirty="0">
                <a:solidFill>
                  <a:srgbClr val="CC00CC"/>
                </a:solidFill>
              </a:rPr>
              <a:t>1,1</a:t>
            </a:r>
            <a:r>
              <a:rPr lang="en-US" i="1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</a:rPr>
              <a:t>= yellow | </a:t>
            </a:r>
            <a:r>
              <a:rPr lang="en-US" i="1" dirty="0">
                <a:solidFill>
                  <a:srgbClr val="CC00CC"/>
                </a:solidFill>
              </a:rPr>
              <a:t>G</a:t>
            </a:r>
            <a:r>
              <a:rPr lang="en-US" dirty="0">
                <a:solidFill>
                  <a:srgbClr val="CC00CC"/>
                </a:solidFill>
              </a:rPr>
              <a:t> = (1,1) ) = 0.1</a:t>
            </a:r>
            <a:endParaRPr lang="en-US" sz="2800" dirty="0"/>
          </a:p>
        </p:txBody>
      </p:sp>
      <p:grpSp>
        <p:nvGrpSpPr>
          <p:cNvPr id="9" name="Group 8"/>
          <p:cNvGrpSpPr/>
          <p:nvPr/>
        </p:nvGrpSpPr>
        <p:grpSpPr>
          <a:xfrm>
            <a:off x="9067800" y="1371600"/>
            <a:ext cx="1981200" cy="1981200"/>
            <a:chOff x="2438400" y="4648200"/>
            <a:chExt cx="1981200" cy="1981200"/>
          </a:xfrm>
        </p:grpSpPr>
        <p:sp>
          <p:nvSpPr>
            <p:cNvPr id="10" name="Rectangle 9"/>
            <p:cNvSpPr/>
            <p:nvPr/>
          </p:nvSpPr>
          <p:spPr>
            <a:xfrm>
              <a:off x="2438400" y="46482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124200" y="46482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810000" y="46482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438400" y="53340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124200" y="53340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810000" y="53340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438400" y="60198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124200" y="60198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810000" y="60198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423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Ghostbusters model, contd.</a:t>
            </a:r>
          </a:p>
        </p:txBody>
      </p:sp>
      <p:sp>
        <p:nvSpPr>
          <p:cNvPr id="105267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117348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CC00CC"/>
                </a:solidFill>
              </a:rPr>
              <a:t>P(</a:t>
            </a:r>
            <a:r>
              <a:rPr lang="en-US" i="1" dirty="0">
                <a:solidFill>
                  <a:srgbClr val="CC00CC"/>
                </a:solidFill>
              </a:rPr>
              <a:t>G</a:t>
            </a:r>
            <a:r>
              <a:rPr lang="en-US" dirty="0">
                <a:solidFill>
                  <a:srgbClr val="CC00CC"/>
                </a:solidFill>
              </a:rPr>
              <a:t>,</a:t>
            </a:r>
            <a:r>
              <a:rPr lang="en-US" i="1" dirty="0">
                <a:solidFill>
                  <a:srgbClr val="CC00CC"/>
                </a:solidFill>
              </a:rPr>
              <a:t> C</a:t>
            </a:r>
            <a:r>
              <a:rPr lang="en-US" baseline="-25000" dirty="0">
                <a:solidFill>
                  <a:srgbClr val="CC00CC"/>
                </a:solidFill>
              </a:rPr>
              <a:t>1,1</a:t>
            </a:r>
            <a:r>
              <a:rPr lang="en-US" i="1" baseline="-25000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</a:rPr>
              <a:t>, … </a:t>
            </a:r>
            <a:r>
              <a:rPr lang="en-US" i="1" dirty="0">
                <a:solidFill>
                  <a:srgbClr val="CC00CC"/>
                </a:solidFill>
              </a:rPr>
              <a:t>C</a:t>
            </a:r>
            <a:r>
              <a:rPr lang="en-US" baseline="-25000" dirty="0">
                <a:solidFill>
                  <a:srgbClr val="CC00CC"/>
                </a:solidFill>
              </a:rPr>
              <a:t>3,3</a:t>
            </a:r>
            <a:r>
              <a:rPr lang="en-US" dirty="0">
                <a:solidFill>
                  <a:srgbClr val="CC00CC"/>
                </a:solidFill>
              </a:rPr>
              <a:t>)</a:t>
            </a:r>
            <a:r>
              <a:rPr lang="en-US" dirty="0"/>
              <a:t> has </a:t>
            </a:r>
            <a:r>
              <a:rPr lang="en-US" dirty="0">
                <a:solidFill>
                  <a:srgbClr val="CC00CC"/>
                </a:solidFill>
              </a:rPr>
              <a:t>9 x 4</a:t>
            </a:r>
            <a:r>
              <a:rPr lang="en-US" baseline="30000" dirty="0">
                <a:solidFill>
                  <a:srgbClr val="CC00CC"/>
                </a:solidFill>
              </a:rPr>
              <a:t>9</a:t>
            </a:r>
            <a:r>
              <a:rPr lang="en-US" dirty="0">
                <a:solidFill>
                  <a:srgbClr val="CC00CC"/>
                </a:solidFill>
              </a:rPr>
              <a:t> = 2,359,296 </a:t>
            </a:r>
            <a:r>
              <a:rPr lang="en-US" dirty="0"/>
              <a:t>entries!!!</a:t>
            </a:r>
            <a:endParaRPr lang="en-US" dirty="0">
              <a:solidFill>
                <a:srgbClr val="CC00CC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/>
              <a:t>Ghostbuster independence: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Are </a:t>
            </a:r>
            <a:r>
              <a:rPr lang="en-US" i="1" dirty="0">
                <a:solidFill>
                  <a:srgbClr val="CC00CC"/>
                </a:solidFill>
              </a:rPr>
              <a:t>C</a:t>
            </a:r>
            <a:r>
              <a:rPr lang="en-US" baseline="-25000" dirty="0">
                <a:solidFill>
                  <a:srgbClr val="CC00CC"/>
                </a:solidFill>
              </a:rPr>
              <a:t>1,1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>
                <a:solidFill>
                  <a:srgbClr val="CC00CC"/>
                </a:solidFill>
              </a:rPr>
              <a:t>C</a:t>
            </a:r>
            <a:r>
              <a:rPr lang="en-US" baseline="-25000" dirty="0">
                <a:solidFill>
                  <a:srgbClr val="CC00CC"/>
                </a:solidFill>
              </a:rPr>
              <a:t>1,2</a:t>
            </a:r>
            <a:r>
              <a:rPr lang="en-US" dirty="0"/>
              <a:t> independent? 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E.g., does </a:t>
            </a:r>
            <a:r>
              <a:rPr lang="en-US" dirty="0">
                <a:solidFill>
                  <a:srgbClr val="CC00CC"/>
                </a:solidFill>
              </a:rPr>
              <a:t>P(</a:t>
            </a:r>
            <a:r>
              <a:rPr lang="en-US" i="1" dirty="0">
                <a:solidFill>
                  <a:srgbClr val="CC00CC"/>
                </a:solidFill>
              </a:rPr>
              <a:t>C</a:t>
            </a:r>
            <a:r>
              <a:rPr lang="en-US" baseline="-25000" dirty="0">
                <a:solidFill>
                  <a:srgbClr val="CC00CC"/>
                </a:solidFill>
              </a:rPr>
              <a:t>1,1</a:t>
            </a:r>
            <a:r>
              <a:rPr lang="en-US" i="1" baseline="-25000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</a:rPr>
              <a:t>=</a:t>
            </a:r>
            <a:r>
              <a:rPr lang="en-US" i="1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</a:rPr>
              <a:t>yellow) = P(</a:t>
            </a:r>
            <a:r>
              <a:rPr lang="en-US" i="1" dirty="0">
                <a:solidFill>
                  <a:srgbClr val="CC00CC"/>
                </a:solidFill>
              </a:rPr>
              <a:t>C</a:t>
            </a:r>
            <a:r>
              <a:rPr lang="en-US" baseline="-25000" dirty="0">
                <a:solidFill>
                  <a:srgbClr val="CC00CC"/>
                </a:solidFill>
              </a:rPr>
              <a:t>1,1</a:t>
            </a:r>
            <a:r>
              <a:rPr lang="en-US" i="1" baseline="-25000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</a:rPr>
              <a:t>=</a:t>
            </a:r>
            <a:r>
              <a:rPr lang="en-US" i="1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</a:rPr>
              <a:t>yellow</a:t>
            </a:r>
            <a:r>
              <a:rPr lang="en-US" i="1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</a:rPr>
              <a:t>| </a:t>
            </a:r>
            <a:r>
              <a:rPr lang="en-US" i="1" dirty="0">
                <a:solidFill>
                  <a:srgbClr val="CC00CC"/>
                </a:solidFill>
              </a:rPr>
              <a:t>C</a:t>
            </a:r>
            <a:r>
              <a:rPr lang="en-US" baseline="-25000" dirty="0">
                <a:solidFill>
                  <a:srgbClr val="CC00CC"/>
                </a:solidFill>
              </a:rPr>
              <a:t>1,2</a:t>
            </a:r>
            <a:r>
              <a:rPr lang="en-US" i="1" baseline="-25000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</a:rPr>
              <a:t>=</a:t>
            </a:r>
            <a:r>
              <a:rPr lang="en-US" i="1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</a:rPr>
              <a:t>orange) </a:t>
            </a:r>
            <a:r>
              <a:rPr lang="en-US" dirty="0"/>
              <a:t>?</a:t>
            </a:r>
          </a:p>
          <a:p>
            <a:pPr>
              <a:lnSpc>
                <a:spcPct val="90000"/>
              </a:lnSpc>
            </a:pPr>
            <a:r>
              <a:rPr lang="en-US" dirty="0"/>
              <a:t>Ghostbuster physics again:</a:t>
            </a:r>
          </a:p>
          <a:p>
            <a:pPr lvl="1">
              <a:lnSpc>
                <a:spcPct val="90000"/>
              </a:lnSpc>
            </a:pP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 err="1">
                <a:solidFill>
                  <a:srgbClr val="CC00CC"/>
                </a:solidFill>
              </a:rPr>
              <a:t>C</a:t>
            </a:r>
            <a:r>
              <a:rPr lang="en-US" i="1" baseline="-25000" dirty="0" err="1">
                <a:solidFill>
                  <a:srgbClr val="CC00CC"/>
                </a:solidFill>
              </a:rPr>
              <a:t>x,y</a:t>
            </a:r>
            <a:r>
              <a:rPr lang="en-US" dirty="0">
                <a:solidFill>
                  <a:srgbClr val="CC00CC"/>
                </a:solidFill>
              </a:rPr>
              <a:t> | </a:t>
            </a:r>
            <a:r>
              <a:rPr lang="en-US" i="1" dirty="0">
                <a:solidFill>
                  <a:srgbClr val="CC00CC"/>
                </a:solidFill>
              </a:rPr>
              <a:t>G</a:t>
            </a:r>
            <a:r>
              <a:rPr lang="en-US" dirty="0">
                <a:solidFill>
                  <a:srgbClr val="CC00CC"/>
                </a:solidFill>
              </a:rPr>
              <a:t>) </a:t>
            </a:r>
            <a:r>
              <a:rPr lang="en-US" b="1" i="1" dirty="0">
                <a:solidFill>
                  <a:srgbClr val="FF0000"/>
                </a:solidFill>
              </a:rPr>
              <a:t>depends </a:t>
            </a:r>
            <a:r>
              <a:rPr lang="en-US" b="1" i="1" u="sng" dirty="0">
                <a:solidFill>
                  <a:srgbClr val="FF0000"/>
                </a:solidFill>
              </a:rPr>
              <a:t>only</a:t>
            </a:r>
            <a:r>
              <a:rPr lang="en-US" b="1" i="1" dirty="0">
                <a:solidFill>
                  <a:srgbClr val="FF0000"/>
                </a:solidFill>
              </a:rPr>
              <a:t> on distance to G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So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C</a:t>
            </a:r>
            <a:r>
              <a:rPr lang="en-US" baseline="-25000" dirty="0">
                <a:solidFill>
                  <a:srgbClr val="CC00CC"/>
                </a:solidFill>
              </a:rPr>
              <a:t>1,1</a:t>
            </a:r>
            <a:r>
              <a:rPr lang="en-US" i="1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</a:rPr>
              <a:t>= yellow | </a:t>
            </a:r>
            <a:r>
              <a:rPr lang="en-US" i="1" u="sng" dirty="0">
                <a:solidFill>
                  <a:srgbClr val="CC00CC"/>
                </a:solidFill>
              </a:rPr>
              <a:t>G</a:t>
            </a:r>
            <a:r>
              <a:rPr lang="en-US" u="sng" dirty="0">
                <a:solidFill>
                  <a:srgbClr val="CC00CC"/>
                </a:solidFill>
              </a:rPr>
              <a:t> = (2,3) </a:t>
            </a:r>
            <a:r>
              <a:rPr lang="en-US" dirty="0">
                <a:solidFill>
                  <a:srgbClr val="CC00CC"/>
                </a:solidFill>
              </a:rPr>
              <a:t>) =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C</a:t>
            </a:r>
            <a:r>
              <a:rPr lang="en-US" baseline="-25000" dirty="0">
                <a:solidFill>
                  <a:srgbClr val="CC00CC"/>
                </a:solidFill>
              </a:rPr>
              <a:t>1,1</a:t>
            </a:r>
            <a:r>
              <a:rPr lang="en-US" i="1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</a:rPr>
              <a:t>= yellow | </a:t>
            </a:r>
            <a:r>
              <a:rPr lang="en-US" i="1" u="sng" dirty="0">
                <a:solidFill>
                  <a:srgbClr val="CC00CC"/>
                </a:solidFill>
              </a:rPr>
              <a:t>G</a:t>
            </a:r>
            <a:r>
              <a:rPr lang="en-US" u="sng" dirty="0">
                <a:solidFill>
                  <a:srgbClr val="CC00CC"/>
                </a:solidFill>
              </a:rPr>
              <a:t> = (2,3)</a:t>
            </a:r>
            <a:r>
              <a:rPr lang="en-US" dirty="0">
                <a:solidFill>
                  <a:srgbClr val="CC00CC"/>
                </a:solidFill>
              </a:rPr>
              <a:t>, </a:t>
            </a:r>
            <a:r>
              <a:rPr lang="en-US" i="1" dirty="0">
                <a:solidFill>
                  <a:srgbClr val="CC00CC"/>
                </a:solidFill>
              </a:rPr>
              <a:t>C</a:t>
            </a:r>
            <a:r>
              <a:rPr lang="en-US" baseline="-25000" dirty="0">
                <a:solidFill>
                  <a:srgbClr val="CC00CC"/>
                </a:solidFill>
              </a:rPr>
              <a:t>1,2</a:t>
            </a:r>
            <a:r>
              <a:rPr lang="en-US" i="1" baseline="-25000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</a:rPr>
              <a:t>=</a:t>
            </a:r>
            <a:r>
              <a:rPr lang="en-US" i="1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</a:rPr>
              <a:t>orange)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I.e., </a:t>
            </a:r>
            <a:r>
              <a:rPr lang="en-US" i="1" dirty="0">
                <a:solidFill>
                  <a:srgbClr val="CC00CC"/>
                </a:solidFill>
              </a:rPr>
              <a:t>C</a:t>
            </a:r>
            <a:r>
              <a:rPr lang="en-US" baseline="-25000" dirty="0">
                <a:solidFill>
                  <a:srgbClr val="CC00CC"/>
                </a:solidFill>
              </a:rPr>
              <a:t>1,1</a:t>
            </a:r>
            <a:r>
              <a:rPr lang="en-US" dirty="0"/>
              <a:t> is </a:t>
            </a:r>
            <a:r>
              <a:rPr lang="en-US" b="1" i="1" dirty="0">
                <a:solidFill>
                  <a:srgbClr val="3333FF"/>
                </a:solidFill>
              </a:rPr>
              <a:t>conditionally independent </a:t>
            </a:r>
            <a:r>
              <a:rPr lang="en-US" dirty="0"/>
              <a:t>of </a:t>
            </a:r>
            <a:r>
              <a:rPr lang="en-US" i="1" dirty="0">
                <a:solidFill>
                  <a:srgbClr val="CC00CC"/>
                </a:solidFill>
              </a:rPr>
              <a:t>C</a:t>
            </a:r>
            <a:r>
              <a:rPr lang="en-US" baseline="-25000" dirty="0">
                <a:solidFill>
                  <a:srgbClr val="CC00CC"/>
                </a:solidFill>
              </a:rPr>
              <a:t>1,2</a:t>
            </a:r>
            <a:r>
              <a:rPr lang="en-US" dirty="0"/>
              <a:t> </a:t>
            </a:r>
            <a:r>
              <a:rPr lang="en-US" b="1" i="1" dirty="0">
                <a:solidFill>
                  <a:srgbClr val="3333FF"/>
                </a:solidFill>
              </a:rPr>
              <a:t>given</a:t>
            </a:r>
            <a:r>
              <a:rPr lang="en-US" dirty="0"/>
              <a:t> </a:t>
            </a:r>
            <a:r>
              <a:rPr lang="en-US" i="1" dirty="0">
                <a:solidFill>
                  <a:srgbClr val="CC00CC"/>
                </a:solidFill>
              </a:rPr>
              <a:t>G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058400" y="1295400"/>
            <a:ext cx="1981200" cy="1981200"/>
            <a:chOff x="2438400" y="4648200"/>
            <a:chExt cx="1981200" cy="1981200"/>
          </a:xfrm>
        </p:grpSpPr>
        <p:sp>
          <p:nvSpPr>
            <p:cNvPr id="10" name="Rectangle 9"/>
            <p:cNvSpPr/>
            <p:nvPr/>
          </p:nvSpPr>
          <p:spPr>
            <a:xfrm>
              <a:off x="2438400" y="46482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124200" y="46482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810000" y="46482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438400" y="53340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124200" y="53340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810000" y="53340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438400" y="60198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124200" y="60198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810000" y="60198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0280B75-6A3F-F141-9AFA-05E114F56879}"/>
              </a:ext>
            </a:extLst>
          </p:cNvPr>
          <p:cNvSpPr/>
          <p:nvPr/>
        </p:nvSpPr>
        <p:spPr>
          <a:xfrm>
            <a:off x="10069830" y="2667000"/>
            <a:ext cx="609600" cy="609600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81C629-F83C-7C45-84F2-964C96544397}"/>
              </a:ext>
            </a:extLst>
          </p:cNvPr>
          <p:cNvSpPr/>
          <p:nvPr/>
        </p:nvSpPr>
        <p:spPr>
          <a:xfrm>
            <a:off x="10058400" y="1981200"/>
            <a:ext cx="609600" cy="609600"/>
          </a:xfrm>
          <a:prstGeom prst="rect">
            <a:avLst/>
          </a:prstGeom>
          <a:noFill/>
          <a:ln w="57150" cmpd="sng">
            <a:solidFill>
              <a:srgbClr val="FF98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21" name="Picture 73">
            <a:extLst>
              <a:ext uri="{FF2B5EF4-FFF2-40B4-BE49-F238E27FC236}">
                <a16:creationId xmlns:a16="http://schemas.microsoft.com/office/drawing/2014/main" id="{9967DC02-405F-5348-A537-9579A551A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48010" y="1371600"/>
            <a:ext cx="56573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7312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Ghostbusters model, contd.</a:t>
            </a:r>
          </a:p>
        </p:txBody>
      </p:sp>
      <p:sp>
        <p:nvSpPr>
          <p:cNvPr id="1052675" name="Rectangle 3"/>
          <p:cNvSpPr>
            <a:spLocks noGrp="1" noChangeArrowheads="1"/>
          </p:cNvSpPr>
          <p:nvPr>
            <p:ph idx="1"/>
          </p:nvPr>
        </p:nvSpPr>
        <p:spPr>
          <a:xfrm>
            <a:off x="0" y="1447800"/>
            <a:ext cx="120396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Apply the chain rule to decompose the joint probability model:</a:t>
            </a:r>
            <a:endParaRPr lang="en-US" sz="2400" dirty="0">
              <a:solidFill>
                <a:srgbClr val="CC00CC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CC00CC"/>
                </a:solidFill>
              </a:rPr>
              <a:t>P(</a:t>
            </a:r>
            <a:r>
              <a:rPr lang="en-US" sz="2400" i="1" dirty="0">
                <a:solidFill>
                  <a:srgbClr val="CC00CC"/>
                </a:solidFill>
              </a:rPr>
              <a:t>G</a:t>
            </a:r>
            <a:r>
              <a:rPr lang="en-US" sz="2400" dirty="0">
                <a:solidFill>
                  <a:srgbClr val="CC00CC"/>
                </a:solidFill>
              </a:rPr>
              <a:t>,</a:t>
            </a:r>
            <a:r>
              <a:rPr lang="en-US" sz="2400" i="1" dirty="0">
                <a:solidFill>
                  <a:srgbClr val="CC00CC"/>
                </a:solidFill>
              </a:rPr>
              <a:t> C</a:t>
            </a:r>
            <a:r>
              <a:rPr lang="en-US" sz="2400" baseline="-25000" dirty="0">
                <a:solidFill>
                  <a:srgbClr val="CC00CC"/>
                </a:solidFill>
              </a:rPr>
              <a:t>1,1</a:t>
            </a:r>
            <a:r>
              <a:rPr lang="en-US" sz="2400" i="1" baseline="-25000" dirty="0">
                <a:solidFill>
                  <a:srgbClr val="CC00CC"/>
                </a:solidFill>
              </a:rPr>
              <a:t> </a:t>
            </a:r>
            <a:r>
              <a:rPr lang="en-US" sz="2400" dirty="0">
                <a:solidFill>
                  <a:srgbClr val="CC00CC"/>
                </a:solidFill>
              </a:rPr>
              <a:t>, … </a:t>
            </a:r>
            <a:r>
              <a:rPr lang="en-US" sz="2400" i="1" dirty="0">
                <a:solidFill>
                  <a:srgbClr val="CC00CC"/>
                </a:solidFill>
              </a:rPr>
              <a:t>C</a:t>
            </a:r>
            <a:r>
              <a:rPr lang="en-US" sz="2400" baseline="-25000" dirty="0">
                <a:solidFill>
                  <a:srgbClr val="CC00CC"/>
                </a:solidFill>
              </a:rPr>
              <a:t>3,3</a:t>
            </a:r>
            <a:r>
              <a:rPr lang="en-US" sz="2400" dirty="0">
                <a:solidFill>
                  <a:srgbClr val="CC00CC"/>
                </a:solidFill>
              </a:rPr>
              <a:t>) = P(</a:t>
            </a:r>
            <a:r>
              <a:rPr lang="en-US" sz="2400" i="1" dirty="0">
                <a:solidFill>
                  <a:srgbClr val="CC00CC"/>
                </a:solidFill>
              </a:rPr>
              <a:t>G</a:t>
            </a:r>
            <a:r>
              <a:rPr lang="en-US" sz="2400" dirty="0">
                <a:solidFill>
                  <a:srgbClr val="CC00CC"/>
                </a:solidFill>
              </a:rPr>
              <a:t>) P(</a:t>
            </a:r>
            <a:r>
              <a:rPr lang="en-US" sz="2400" i="1" dirty="0">
                <a:solidFill>
                  <a:srgbClr val="CC00CC"/>
                </a:solidFill>
              </a:rPr>
              <a:t>C</a:t>
            </a:r>
            <a:r>
              <a:rPr lang="en-US" sz="2400" baseline="-25000" dirty="0">
                <a:solidFill>
                  <a:srgbClr val="CC00CC"/>
                </a:solidFill>
              </a:rPr>
              <a:t>1,1</a:t>
            </a:r>
            <a:r>
              <a:rPr lang="en-US" sz="2400" dirty="0">
                <a:solidFill>
                  <a:srgbClr val="CC00CC"/>
                </a:solidFill>
              </a:rPr>
              <a:t> | </a:t>
            </a:r>
            <a:r>
              <a:rPr lang="en-US" sz="2400" i="1" dirty="0">
                <a:solidFill>
                  <a:srgbClr val="CC00CC"/>
                </a:solidFill>
              </a:rPr>
              <a:t>G</a:t>
            </a:r>
            <a:r>
              <a:rPr lang="en-US" sz="2400" dirty="0">
                <a:solidFill>
                  <a:srgbClr val="CC00CC"/>
                </a:solidFill>
              </a:rPr>
              <a:t>) P(</a:t>
            </a:r>
            <a:r>
              <a:rPr lang="en-US" sz="2400" i="1" dirty="0">
                <a:solidFill>
                  <a:srgbClr val="CC00CC"/>
                </a:solidFill>
              </a:rPr>
              <a:t>C</a:t>
            </a:r>
            <a:r>
              <a:rPr lang="en-US" sz="2400" baseline="-25000" dirty="0">
                <a:solidFill>
                  <a:srgbClr val="CC00CC"/>
                </a:solidFill>
              </a:rPr>
              <a:t>1,2</a:t>
            </a:r>
            <a:r>
              <a:rPr lang="en-US" sz="2400" dirty="0">
                <a:solidFill>
                  <a:srgbClr val="CC00CC"/>
                </a:solidFill>
              </a:rPr>
              <a:t> | </a:t>
            </a:r>
            <a:r>
              <a:rPr lang="en-US" sz="2400" i="1" dirty="0">
                <a:solidFill>
                  <a:srgbClr val="CC00CC"/>
                </a:solidFill>
              </a:rPr>
              <a:t>G</a:t>
            </a:r>
            <a:r>
              <a:rPr lang="en-US" sz="2400" dirty="0">
                <a:solidFill>
                  <a:srgbClr val="CC00CC"/>
                </a:solidFill>
              </a:rPr>
              <a:t>, </a:t>
            </a:r>
            <a:r>
              <a:rPr lang="en-US" sz="2400" i="1" dirty="0">
                <a:solidFill>
                  <a:srgbClr val="CC00CC"/>
                </a:solidFill>
              </a:rPr>
              <a:t>C</a:t>
            </a:r>
            <a:r>
              <a:rPr lang="en-US" sz="2400" baseline="-25000" dirty="0">
                <a:solidFill>
                  <a:srgbClr val="CC00CC"/>
                </a:solidFill>
              </a:rPr>
              <a:t>1,1</a:t>
            </a:r>
            <a:r>
              <a:rPr lang="en-US" sz="2400" dirty="0">
                <a:solidFill>
                  <a:srgbClr val="CC00CC"/>
                </a:solidFill>
              </a:rPr>
              <a:t>) P(</a:t>
            </a:r>
            <a:r>
              <a:rPr lang="en-US" sz="2400" i="1" dirty="0">
                <a:solidFill>
                  <a:srgbClr val="CC00CC"/>
                </a:solidFill>
              </a:rPr>
              <a:t>C</a:t>
            </a:r>
            <a:r>
              <a:rPr lang="en-US" sz="2400" baseline="-25000" dirty="0">
                <a:solidFill>
                  <a:srgbClr val="CC00CC"/>
                </a:solidFill>
              </a:rPr>
              <a:t>1,3</a:t>
            </a:r>
            <a:r>
              <a:rPr lang="en-US" sz="2400" dirty="0">
                <a:solidFill>
                  <a:srgbClr val="CC00CC"/>
                </a:solidFill>
              </a:rPr>
              <a:t> | </a:t>
            </a:r>
            <a:r>
              <a:rPr lang="en-US" sz="2400" i="1" dirty="0">
                <a:solidFill>
                  <a:srgbClr val="CC00CC"/>
                </a:solidFill>
              </a:rPr>
              <a:t>G</a:t>
            </a:r>
            <a:r>
              <a:rPr lang="en-US" sz="2400" dirty="0">
                <a:solidFill>
                  <a:srgbClr val="CC00CC"/>
                </a:solidFill>
              </a:rPr>
              <a:t>, </a:t>
            </a:r>
            <a:r>
              <a:rPr lang="en-US" sz="2400" i="1" dirty="0">
                <a:solidFill>
                  <a:srgbClr val="CC00CC"/>
                </a:solidFill>
              </a:rPr>
              <a:t>C</a:t>
            </a:r>
            <a:r>
              <a:rPr lang="en-US" sz="2400" baseline="-25000" dirty="0">
                <a:solidFill>
                  <a:srgbClr val="CC00CC"/>
                </a:solidFill>
              </a:rPr>
              <a:t>1,1</a:t>
            </a:r>
            <a:r>
              <a:rPr lang="en-US" sz="2400" dirty="0">
                <a:solidFill>
                  <a:srgbClr val="CC00CC"/>
                </a:solidFill>
              </a:rPr>
              <a:t>, </a:t>
            </a:r>
            <a:r>
              <a:rPr lang="en-US" sz="2400" i="1" dirty="0">
                <a:solidFill>
                  <a:srgbClr val="CC00CC"/>
                </a:solidFill>
              </a:rPr>
              <a:t>C</a:t>
            </a:r>
            <a:r>
              <a:rPr lang="en-US" sz="2400" baseline="-25000" dirty="0">
                <a:solidFill>
                  <a:srgbClr val="CC00CC"/>
                </a:solidFill>
              </a:rPr>
              <a:t>1,2</a:t>
            </a:r>
            <a:r>
              <a:rPr lang="en-US" sz="2400" dirty="0">
                <a:solidFill>
                  <a:srgbClr val="CC00CC"/>
                </a:solidFill>
              </a:rPr>
              <a:t>) … P(</a:t>
            </a:r>
            <a:r>
              <a:rPr lang="en-US" sz="2400" i="1" dirty="0">
                <a:solidFill>
                  <a:srgbClr val="CC00CC"/>
                </a:solidFill>
              </a:rPr>
              <a:t>C</a:t>
            </a:r>
            <a:r>
              <a:rPr lang="en-US" sz="2400" baseline="-25000" dirty="0">
                <a:solidFill>
                  <a:srgbClr val="CC00CC"/>
                </a:solidFill>
              </a:rPr>
              <a:t>3,3</a:t>
            </a:r>
            <a:r>
              <a:rPr lang="en-US" sz="2400" dirty="0">
                <a:solidFill>
                  <a:srgbClr val="CC00CC"/>
                </a:solidFill>
              </a:rPr>
              <a:t> | </a:t>
            </a:r>
            <a:r>
              <a:rPr lang="en-US" sz="2400" i="1" dirty="0">
                <a:solidFill>
                  <a:srgbClr val="CC00CC"/>
                </a:solidFill>
              </a:rPr>
              <a:t>G</a:t>
            </a:r>
            <a:r>
              <a:rPr lang="en-US" sz="2400" dirty="0">
                <a:solidFill>
                  <a:srgbClr val="CC00CC"/>
                </a:solidFill>
              </a:rPr>
              <a:t>, </a:t>
            </a:r>
            <a:r>
              <a:rPr lang="en-US" sz="2400" i="1" dirty="0">
                <a:solidFill>
                  <a:srgbClr val="CC00CC"/>
                </a:solidFill>
              </a:rPr>
              <a:t>C</a:t>
            </a:r>
            <a:r>
              <a:rPr lang="en-US" sz="2400" baseline="-25000" dirty="0">
                <a:solidFill>
                  <a:srgbClr val="CC00CC"/>
                </a:solidFill>
              </a:rPr>
              <a:t>1,1</a:t>
            </a:r>
            <a:r>
              <a:rPr lang="en-US" sz="2400" dirty="0">
                <a:solidFill>
                  <a:srgbClr val="CC00CC"/>
                </a:solidFill>
              </a:rPr>
              <a:t>, …, </a:t>
            </a:r>
            <a:r>
              <a:rPr lang="en-US" sz="2400" i="1" dirty="0">
                <a:solidFill>
                  <a:srgbClr val="CC00CC"/>
                </a:solidFill>
              </a:rPr>
              <a:t>C</a:t>
            </a:r>
            <a:r>
              <a:rPr lang="en-US" sz="2400" baseline="-25000" dirty="0">
                <a:solidFill>
                  <a:srgbClr val="CC00CC"/>
                </a:solidFill>
              </a:rPr>
              <a:t>3,2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Now simplify using conditional independence:</a:t>
            </a:r>
            <a:r>
              <a:rPr lang="en-US" sz="2400" dirty="0">
                <a:solidFill>
                  <a:srgbClr val="CC00CC"/>
                </a:solidFill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CC00CC"/>
                </a:solidFill>
              </a:rPr>
              <a:t>P(</a:t>
            </a:r>
            <a:r>
              <a:rPr lang="en-US" sz="2400" i="1" dirty="0">
                <a:solidFill>
                  <a:srgbClr val="CC00CC"/>
                </a:solidFill>
              </a:rPr>
              <a:t>G</a:t>
            </a:r>
            <a:r>
              <a:rPr lang="en-US" sz="2400" dirty="0">
                <a:solidFill>
                  <a:srgbClr val="CC00CC"/>
                </a:solidFill>
              </a:rPr>
              <a:t>,</a:t>
            </a:r>
            <a:r>
              <a:rPr lang="en-US" sz="2400" i="1" dirty="0">
                <a:solidFill>
                  <a:srgbClr val="CC00CC"/>
                </a:solidFill>
              </a:rPr>
              <a:t> C</a:t>
            </a:r>
            <a:r>
              <a:rPr lang="en-US" sz="2400" baseline="-25000" dirty="0">
                <a:solidFill>
                  <a:srgbClr val="CC00CC"/>
                </a:solidFill>
              </a:rPr>
              <a:t>1,1</a:t>
            </a:r>
            <a:r>
              <a:rPr lang="en-US" sz="2400" i="1" baseline="-25000" dirty="0">
                <a:solidFill>
                  <a:srgbClr val="CC00CC"/>
                </a:solidFill>
              </a:rPr>
              <a:t> </a:t>
            </a:r>
            <a:r>
              <a:rPr lang="en-US" sz="2400" dirty="0">
                <a:solidFill>
                  <a:srgbClr val="CC00CC"/>
                </a:solidFill>
              </a:rPr>
              <a:t>, … </a:t>
            </a:r>
            <a:r>
              <a:rPr lang="en-US" sz="2400" i="1" dirty="0">
                <a:solidFill>
                  <a:srgbClr val="CC00CC"/>
                </a:solidFill>
              </a:rPr>
              <a:t>C</a:t>
            </a:r>
            <a:r>
              <a:rPr lang="en-US" sz="2400" baseline="-25000" dirty="0">
                <a:solidFill>
                  <a:srgbClr val="CC00CC"/>
                </a:solidFill>
              </a:rPr>
              <a:t>3,3</a:t>
            </a:r>
            <a:r>
              <a:rPr lang="en-US" sz="2400" dirty="0">
                <a:solidFill>
                  <a:srgbClr val="CC00CC"/>
                </a:solidFill>
              </a:rPr>
              <a:t>) = P(</a:t>
            </a:r>
            <a:r>
              <a:rPr lang="en-US" sz="2400" i="1" dirty="0">
                <a:solidFill>
                  <a:srgbClr val="CC00CC"/>
                </a:solidFill>
              </a:rPr>
              <a:t>G</a:t>
            </a:r>
            <a:r>
              <a:rPr lang="en-US" sz="2400" dirty="0">
                <a:solidFill>
                  <a:srgbClr val="CC00CC"/>
                </a:solidFill>
              </a:rPr>
              <a:t>) P(</a:t>
            </a:r>
            <a:r>
              <a:rPr lang="en-US" sz="2400" i="1" dirty="0">
                <a:solidFill>
                  <a:srgbClr val="CC00CC"/>
                </a:solidFill>
              </a:rPr>
              <a:t>C</a:t>
            </a:r>
            <a:r>
              <a:rPr lang="en-US" sz="2400" baseline="-25000" dirty="0">
                <a:solidFill>
                  <a:srgbClr val="CC00CC"/>
                </a:solidFill>
              </a:rPr>
              <a:t>1,1</a:t>
            </a:r>
            <a:r>
              <a:rPr lang="en-US" sz="2400" dirty="0">
                <a:solidFill>
                  <a:srgbClr val="CC00CC"/>
                </a:solidFill>
              </a:rPr>
              <a:t> | </a:t>
            </a:r>
            <a:r>
              <a:rPr lang="en-US" sz="2400" i="1" dirty="0">
                <a:solidFill>
                  <a:srgbClr val="CC00CC"/>
                </a:solidFill>
              </a:rPr>
              <a:t>G</a:t>
            </a:r>
            <a:r>
              <a:rPr lang="en-US" sz="2400" dirty="0">
                <a:solidFill>
                  <a:srgbClr val="CC00CC"/>
                </a:solidFill>
              </a:rPr>
              <a:t>) P(</a:t>
            </a:r>
            <a:r>
              <a:rPr lang="en-US" sz="2400" i="1" dirty="0">
                <a:solidFill>
                  <a:srgbClr val="CC00CC"/>
                </a:solidFill>
              </a:rPr>
              <a:t>C</a:t>
            </a:r>
            <a:r>
              <a:rPr lang="en-US" sz="2400" baseline="-25000" dirty="0">
                <a:solidFill>
                  <a:srgbClr val="CC00CC"/>
                </a:solidFill>
              </a:rPr>
              <a:t>1,2</a:t>
            </a:r>
            <a:r>
              <a:rPr lang="en-US" sz="2400" dirty="0">
                <a:solidFill>
                  <a:srgbClr val="CC00CC"/>
                </a:solidFill>
              </a:rPr>
              <a:t> | </a:t>
            </a:r>
            <a:r>
              <a:rPr lang="en-US" sz="2400" i="1" dirty="0">
                <a:solidFill>
                  <a:srgbClr val="CC00CC"/>
                </a:solidFill>
              </a:rPr>
              <a:t>G</a:t>
            </a:r>
            <a:r>
              <a:rPr lang="en-US" sz="2400" dirty="0">
                <a:solidFill>
                  <a:srgbClr val="CC00CC"/>
                </a:solidFill>
              </a:rPr>
              <a:t>) P(</a:t>
            </a:r>
            <a:r>
              <a:rPr lang="en-US" sz="2400" i="1" dirty="0">
                <a:solidFill>
                  <a:srgbClr val="CC00CC"/>
                </a:solidFill>
              </a:rPr>
              <a:t>C</a:t>
            </a:r>
            <a:r>
              <a:rPr lang="en-US" sz="2400" baseline="-25000" dirty="0">
                <a:solidFill>
                  <a:srgbClr val="CC00CC"/>
                </a:solidFill>
              </a:rPr>
              <a:t>1,3</a:t>
            </a:r>
            <a:r>
              <a:rPr lang="en-US" sz="2400" dirty="0">
                <a:solidFill>
                  <a:srgbClr val="CC00CC"/>
                </a:solidFill>
              </a:rPr>
              <a:t> | </a:t>
            </a:r>
            <a:r>
              <a:rPr lang="en-US" sz="2400" i="1" dirty="0">
                <a:solidFill>
                  <a:srgbClr val="CC00CC"/>
                </a:solidFill>
              </a:rPr>
              <a:t>G</a:t>
            </a:r>
            <a:r>
              <a:rPr lang="en-US" sz="2400" dirty="0">
                <a:solidFill>
                  <a:srgbClr val="CC00CC"/>
                </a:solidFill>
              </a:rPr>
              <a:t>) … P(</a:t>
            </a:r>
            <a:r>
              <a:rPr lang="en-US" sz="2400" i="1" dirty="0">
                <a:solidFill>
                  <a:srgbClr val="CC00CC"/>
                </a:solidFill>
              </a:rPr>
              <a:t>C</a:t>
            </a:r>
            <a:r>
              <a:rPr lang="en-US" sz="2400" baseline="-25000" dirty="0">
                <a:solidFill>
                  <a:srgbClr val="CC00CC"/>
                </a:solidFill>
              </a:rPr>
              <a:t>3,3</a:t>
            </a:r>
            <a:r>
              <a:rPr lang="en-US" sz="2400" dirty="0">
                <a:solidFill>
                  <a:srgbClr val="CC00CC"/>
                </a:solidFill>
              </a:rPr>
              <a:t> | </a:t>
            </a:r>
            <a:r>
              <a:rPr lang="en-US" sz="2400" i="1" dirty="0">
                <a:solidFill>
                  <a:srgbClr val="CC00CC"/>
                </a:solidFill>
              </a:rPr>
              <a:t>G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I.e., conditional independence properties of ghostbuster physics simplify the probability model from </a:t>
            </a:r>
            <a:r>
              <a:rPr lang="en-US" sz="2400" b="1" i="1" dirty="0">
                <a:solidFill>
                  <a:srgbClr val="FF0000"/>
                </a:solidFill>
              </a:rPr>
              <a:t>exponential</a:t>
            </a:r>
            <a:r>
              <a:rPr lang="en-US" sz="2400" dirty="0"/>
              <a:t> to </a:t>
            </a:r>
            <a:r>
              <a:rPr lang="en-US" sz="2400" b="1" i="1" dirty="0">
                <a:solidFill>
                  <a:srgbClr val="FF0000"/>
                </a:solidFill>
              </a:rPr>
              <a:t>quadratic</a:t>
            </a:r>
            <a:r>
              <a:rPr lang="en-US" sz="2400" dirty="0"/>
              <a:t> in the number of squares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This is called a </a:t>
            </a:r>
            <a:r>
              <a:rPr lang="en-US" sz="2400" b="1" i="1" dirty="0">
                <a:solidFill>
                  <a:srgbClr val="3333FF"/>
                </a:solidFill>
              </a:rPr>
              <a:t>Naïve Bayes</a:t>
            </a:r>
            <a:r>
              <a:rPr lang="en-US" sz="2400" b="1" i="1" dirty="0"/>
              <a:t> </a:t>
            </a:r>
            <a:r>
              <a:rPr lang="en-US" sz="2400" dirty="0"/>
              <a:t>model: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One discrete query variable (often called the </a:t>
            </a:r>
            <a:r>
              <a:rPr lang="en-US" sz="2000" b="1" i="1" dirty="0">
                <a:solidFill>
                  <a:srgbClr val="3333FF"/>
                </a:solidFill>
              </a:rPr>
              <a:t>class</a:t>
            </a:r>
            <a:r>
              <a:rPr lang="en-US" sz="2000" dirty="0"/>
              <a:t> or </a:t>
            </a:r>
            <a:r>
              <a:rPr lang="en-US" sz="2000" b="1" i="1" dirty="0">
                <a:solidFill>
                  <a:srgbClr val="3333FF"/>
                </a:solidFill>
              </a:rPr>
              <a:t>category</a:t>
            </a:r>
            <a:r>
              <a:rPr lang="en-US" sz="2000" dirty="0"/>
              <a:t> variable)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All other variables are (potentially) evidence variables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Evidence variables are all conditionally independent given the query variable</a:t>
            </a:r>
          </a:p>
          <a:p>
            <a:pPr lvl="1">
              <a:lnSpc>
                <a:spcPct val="90000"/>
              </a:lnSpc>
            </a:pPr>
            <a:endParaRPr lang="en-US" sz="2000" dirty="0">
              <a:solidFill>
                <a:srgbClr val="CC00CC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B199FC-2AB7-C047-9A5E-170C91B8390D}"/>
              </a:ext>
            </a:extLst>
          </p:cNvPr>
          <p:cNvGrpSpPr/>
          <p:nvPr/>
        </p:nvGrpSpPr>
        <p:grpSpPr>
          <a:xfrm>
            <a:off x="8077200" y="4191000"/>
            <a:ext cx="3851420" cy="2133600"/>
            <a:chOff x="3048000" y="1569011"/>
            <a:chExt cx="4645986" cy="2573771"/>
          </a:xfrm>
        </p:grpSpPr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351F3811-0055-2546-9A45-CA04CA3929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3000" y="1569011"/>
              <a:ext cx="1176990" cy="762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i="1" dirty="0">
                  <a:solidFill>
                    <a:srgbClr val="CC00CC"/>
                  </a:solidFill>
                  <a:latin typeface="Calibri"/>
                  <a:cs typeface="Calibri"/>
                </a:rPr>
                <a:t>G</a:t>
              </a:r>
              <a:endParaRPr lang="en-US" sz="2000" baseline="-25000" dirty="0">
                <a:solidFill>
                  <a:srgbClr val="CC00CC"/>
                </a:solidFill>
                <a:latin typeface="Calibri"/>
                <a:cs typeface="Calibri"/>
              </a:endParaRPr>
            </a:p>
          </p:txBody>
        </p:sp>
        <p:sp>
          <p:nvSpPr>
            <p:cNvPr id="6" name="Oval 4">
              <a:extLst>
                <a:ext uri="{FF2B5EF4-FFF2-40B4-BE49-F238E27FC236}">
                  <a16:creationId xmlns:a16="http://schemas.microsoft.com/office/drawing/2014/main" id="{B0C464E5-5FE8-3743-97EF-D18118F31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000" y="3380677"/>
              <a:ext cx="762000" cy="762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i="1" dirty="0">
                  <a:solidFill>
                    <a:srgbClr val="CC00CC"/>
                  </a:solidFill>
                  <a:latin typeface="Calibri"/>
                  <a:cs typeface="Calibri"/>
                </a:rPr>
                <a:t>C</a:t>
              </a:r>
              <a:r>
                <a:rPr lang="en-US" sz="2000" baseline="-25000" dirty="0">
                  <a:solidFill>
                    <a:srgbClr val="CC00CC"/>
                  </a:solidFill>
                  <a:latin typeface="Calibri"/>
                  <a:cs typeface="Calibri"/>
                </a:rPr>
                <a:t>1,1</a:t>
              </a:r>
            </a:p>
          </p:txBody>
        </p:sp>
        <p:cxnSp>
          <p:nvCxnSpPr>
            <p:cNvPr id="7" name="AutoShape 6">
              <a:extLst>
                <a:ext uri="{FF2B5EF4-FFF2-40B4-BE49-F238E27FC236}">
                  <a16:creationId xmlns:a16="http://schemas.microsoft.com/office/drawing/2014/main" id="{4D9E9FEE-F44C-794A-A6F3-388B295A4074}"/>
                </a:ext>
              </a:extLst>
            </p:cNvPr>
            <p:cNvCxnSpPr>
              <a:cxnSpLocks noChangeShapeType="1"/>
              <a:stCxn id="5" idx="3"/>
              <a:endCxn id="6" idx="7"/>
            </p:cNvCxnSpPr>
            <p:nvPr/>
          </p:nvCxnSpPr>
          <p:spPr bwMode="auto">
            <a:xfrm flipH="1">
              <a:off x="3698408" y="2219419"/>
              <a:ext cx="1426958" cy="12728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3C18FDF1-FB30-4C44-B4FF-3518AB98AD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1324" y="3380782"/>
              <a:ext cx="762000" cy="762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i="1" dirty="0">
                  <a:solidFill>
                    <a:srgbClr val="CC00CC"/>
                  </a:solidFill>
                  <a:latin typeface="Calibri"/>
                  <a:cs typeface="Calibri"/>
                </a:rPr>
                <a:t>C</a:t>
              </a:r>
              <a:r>
                <a:rPr lang="en-US" sz="2000" baseline="-25000" dirty="0">
                  <a:solidFill>
                    <a:srgbClr val="CC00CC"/>
                  </a:solidFill>
                  <a:latin typeface="Calibri"/>
                  <a:cs typeface="Calibri"/>
                </a:rPr>
                <a:t>1,2</a:t>
              </a:r>
            </a:p>
          </p:txBody>
        </p:sp>
        <p:cxnSp>
          <p:nvCxnSpPr>
            <p:cNvPr id="9" name="AutoShape 6">
              <a:extLst>
                <a:ext uri="{FF2B5EF4-FFF2-40B4-BE49-F238E27FC236}">
                  <a16:creationId xmlns:a16="http://schemas.microsoft.com/office/drawing/2014/main" id="{6F2CF5D1-6B14-244A-891E-9B8147F69AB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696689" y="2308453"/>
              <a:ext cx="637311" cy="112054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" name="Oval 4">
              <a:extLst>
                <a:ext uri="{FF2B5EF4-FFF2-40B4-BE49-F238E27FC236}">
                  <a16:creationId xmlns:a16="http://schemas.microsoft.com/office/drawing/2014/main" id="{CBB368C7-CB20-004D-B76A-B873BE7CA1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1986" y="3380677"/>
              <a:ext cx="762000" cy="762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i="1" dirty="0">
                  <a:solidFill>
                    <a:srgbClr val="CC00CC"/>
                  </a:solidFill>
                  <a:latin typeface="Calibri"/>
                  <a:cs typeface="Calibri"/>
                </a:rPr>
                <a:t>C</a:t>
              </a:r>
              <a:r>
                <a:rPr lang="en-US" sz="2000" baseline="-25000" dirty="0">
                  <a:solidFill>
                    <a:srgbClr val="CC00CC"/>
                  </a:solidFill>
                  <a:latin typeface="Calibri"/>
                  <a:cs typeface="Calibri"/>
                </a:rPr>
                <a:t>3,3</a:t>
              </a:r>
            </a:p>
          </p:txBody>
        </p:sp>
        <p:cxnSp>
          <p:nvCxnSpPr>
            <p:cNvPr id="11" name="AutoShape 6">
              <a:extLst>
                <a:ext uri="{FF2B5EF4-FFF2-40B4-BE49-F238E27FC236}">
                  <a16:creationId xmlns:a16="http://schemas.microsoft.com/office/drawing/2014/main" id="{E8FD3B68-B643-214A-BF32-8352387C9F4E}"/>
                </a:ext>
              </a:extLst>
            </p:cNvPr>
            <p:cNvCxnSpPr>
              <a:cxnSpLocks noChangeShapeType="1"/>
              <a:stCxn id="5" idx="5"/>
            </p:cNvCxnSpPr>
            <p:nvPr/>
          </p:nvCxnSpPr>
          <p:spPr bwMode="auto">
            <a:xfrm>
              <a:off x="5957624" y="2219419"/>
              <a:ext cx="1056886" cy="12728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E90C9E8-4022-D74A-B8A3-5CBC5E906854}"/>
                </a:ext>
              </a:extLst>
            </p:cNvPr>
            <p:cNvSpPr/>
            <p:nvPr/>
          </p:nvSpPr>
          <p:spPr>
            <a:xfrm>
              <a:off x="5409567" y="3672460"/>
              <a:ext cx="99210" cy="9921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CC00CC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A45C009-1A27-A046-9D76-FF6D57EB402C}"/>
                </a:ext>
              </a:extLst>
            </p:cNvPr>
            <p:cNvSpPr/>
            <p:nvPr/>
          </p:nvSpPr>
          <p:spPr>
            <a:xfrm>
              <a:off x="5693426" y="3672460"/>
              <a:ext cx="99210" cy="9921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CC00CC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64DA894-E51A-424A-BCC0-7ACCC922344E}"/>
                </a:ext>
              </a:extLst>
            </p:cNvPr>
            <p:cNvSpPr/>
            <p:nvPr/>
          </p:nvSpPr>
          <p:spPr>
            <a:xfrm>
              <a:off x="5963617" y="3672460"/>
              <a:ext cx="99210" cy="9921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CC00CC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D6010E1-6035-9744-AC7E-75416F3162C8}"/>
                </a:ext>
              </a:extLst>
            </p:cNvPr>
            <p:cNvSpPr/>
            <p:nvPr/>
          </p:nvSpPr>
          <p:spPr>
            <a:xfrm>
              <a:off x="6244601" y="3672460"/>
              <a:ext cx="99210" cy="9921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CC00CC"/>
                </a:solidFill>
              </a:endParaRPr>
            </a:p>
          </p:txBody>
        </p:sp>
        <p:cxnSp>
          <p:nvCxnSpPr>
            <p:cNvPr id="16" name="AutoShape 6">
              <a:extLst>
                <a:ext uri="{FF2B5EF4-FFF2-40B4-BE49-F238E27FC236}">
                  <a16:creationId xmlns:a16="http://schemas.microsoft.com/office/drawing/2014/main" id="{1F23E8DF-39A9-9F4F-AF67-E6F4A0293214}"/>
                </a:ext>
              </a:extLst>
            </p:cNvPr>
            <p:cNvCxnSpPr>
              <a:cxnSpLocks noChangeShapeType="1"/>
              <a:stCxn id="5" idx="4"/>
            </p:cNvCxnSpPr>
            <p:nvPr/>
          </p:nvCxnSpPr>
          <p:spPr bwMode="auto">
            <a:xfrm flipH="1">
              <a:off x="5508777" y="2331011"/>
              <a:ext cx="32718" cy="279401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AutoShape 6">
              <a:extLst>
                <a:ext uri="{FF2B5EF4-FFF2-40B4-BE49-F238E27FC236}">
                  <a16:creationId xmlns:a16="http://schemas.microsoft.com/office/drawing/2014/main" id="{20B0A52F-F0E5-5A43-9A6D-E520F75CA44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716273" y="2308453"/>
              <a:ext cx="56929" cy="30195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36186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Conditional Independence</a:t>
            </a:r>
          </a:p>
        </p:txBody>
      </p:sp>
      <p:sp>
        <p:nvSpPr>
          <p:cNvPr id="1015811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524000"/>
            <a:ext cx="104394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b="1" i="1" dirty="0">
                <a:solidFill>
                  <a:srgbClr val="3333FF"/>
                </a:solidFill>
                <a:latin typeface="Calibri"/>
                <a:cs typeface="Calibri"/>
              </a:rPr>
              <a:t>Conditional independence</a:t>
            </a:r>
            <a:r>
              <a:rPr lang="en-US" sz="2800" dirty="0">
                <a:latin typeface="Calibri"/>
                <a:cs typeface="Calibri"/>
              </a:rPr>
              <a:t> is our most basic and robust form of knowledge about uncertain environments.</a:t>
            </a:r>
          </a:p>
          <a:p>
            <a:pPr eaLnBrk="1" hangingPunct="1"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800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2800" dirty="0">
                <a:latin typeface="Calibri"/>
                <a:cs typeface="Calibri"/>
              </a:rPr>
              <a:t> is conditionally independent of </a:t>
            </a:r>
            <a:r>
              <a:rPr lang="en-US" sz="2800" i="1" dirty="0">
                <a:solidFill>
                  <a:srgbClr val="CC00CC"/>
                </a:solidFill>
                <a:latin typeface="Calibri"/>
                <a:cs typeface="Calibri"/>
              </a:rPr>
              <a:t>Y</a:t>
            </a:r>
            <a:r>
              <a:rPr lang="en-US" sz="2800" dirty="0">
                <a:latin typeface="Calibri"/>
                <a:cs typeface="Calibri"/>
              </a:rPr>
              <a:t> given </a:t>
            </a:r>
            <a:r>
              <a:rPr lang="en-US" sz="2800" i="1" dirty="0">
                <a:solidFill>
                  <a:srgbClr val="CC00CC"/>
                </a:solidFill>
                <a:latin typeface="Calibri"/>
                <a:cs typeface="Calibri"/>
              </a:rPr>
              <a:t>Z </a:t>
            </a:r>
            <a:r>
              <a:rPr lang="en-US" sz="2800" dirty="0">
                <a:latin typeface="Calibri"/>
                <a:cs typeface="Calibri"/>
              </a:rPr>
              <a:t>if and only if: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8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                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</a:t>
            </a:r>
            <a:r>
              <a:rPr lang="en-US" sz="2800" i="1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dirty="0" err="1">
                <a:solidFill>
                  <a:srgbClr val="CC00CC"/>
                </a:solidFill>
                <a:sym typeface="Symbol"/>
              </a:rPr>
              <a:t>,</a:t>
            </a:r>
            <a:r>
              <a:rPr lang="en-US" sz="2800" i="1" dirty="0" err="1">
                <a:solidFill>
                  <a:srgbClr val="CC00CC"/>
                </a:solidFill>
                <a:sym typeface="Symbol"/>
              </a:rPr>
              <a:t>y,z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      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x 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y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,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z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 =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x 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z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</a:t>
            </a:r>
          </a:p>
          <a:p>
            <a:pPr marL="0" indent="0">
              <a:lnSpc>
                <a:spcPct val="80000"/>
              </a:lnSpc>
              <a:buNone/>
            </a:pPr>
            <a:endParaRPr lang="en-US" sz="2800" dirty="0"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800" dirty="0">
                <a:latin typeface="Calibri"/>
                <a:cs typeface="Calibri"/>
              </a:rPr>
              <a:t>      or, equivalently, if and only if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800" dirty="0">
                <a:latin typeface="Calibri"/>
                <a:cs typeface="Calibri"/>
              </a:rPr>
              <a:t>                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</a:t>
            </a:r>
            <a:r>
              <a:rPr lang="en-US" sz="2800" i="1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dirty="0" err="1">
                <a:solidFill>
                  <a:srgbClr val="CC00CC"/>
                </a:solidFill>
                <a:sym typeface="Symbol"/>
              </a:rPr>
              <a:t>,</a:t>
            </a:r>
            <a:r>
              <a:rPr lang="en-US" sz="2800" i="1" dirty="0" err="1">
                <a:solidFill>
                  <a:srgbClr val="CC00CC"/>
                </a:solidFill>
                <a:sym typeface="Symbol"/>
              </a:rPr>
              <a:t>y,z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      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,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y 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z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 =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x 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z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y 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z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</a:t>
            </a:r>
            <a:endParaRPr lang="en-US" sz="2400" dirty="0">
              <a:solidFill>
                <a:srgbClr val="CC00CC"/>
              </a:solidFill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8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marL="457176" lvl="1" indent="0" eaLnBrk="1" hangingPunct="1">
              <a:lnSpc>
                <a:spcPct val="80000"/>
              </a:lnSpc>
              <a:buNone/>
            </a:pPr>
            <a:endParaRPr 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3119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8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8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Conditional Independence</a:t>
            </a:r>
          </a:p>
        </p:txBody>
      </p:sp>
      <p:sp>
        <p:nvSpPr>
          <p:cNvPr id="1015811" name="Rectangle 3"/>
          <p:cNvSpPr>
            <a:spLocks noGrp="1" noChangeArrowheads="1"/>
          </p:cNvSpPr>
          <p:nvPr>
            <p:ph idx="1"/>
          </p:nvPr>
        </p:nvSpPr>
        <p:spPr>
          <a:xfrm>
            <a:off x="2286000" y="1447800"/>
            <a:ext cx="822960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dirty="0">
                <a:latin typeface="Calibri"/>
                <a:cs typeface="Calibri"/>
              </a:rPr>
              <a:t>What about this domain:</a:t>
            </a:r>
          </a:p>
          <a:p>
            <a:pPr lvl="5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dirty="0">
                <a:latin typeface="Calibri"/>
                <a:cs typeface="Calibri"/>
              </a:rPr>
              <a:t>Traffic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>
                <a:latin typeface="Calibri"/>
                <a:cs typeface="Calibri"/>
              </a:rPr>
              <a:t>Umbrella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>
                <a:latin typeface="Calibri"/>
                <a:cs typeface="Calibri"/>
              </a:rPr>
              <a:t>Raining</a:t>
            </a:r>
          </a:p>
          <a:p>
            <a:pPr lvl="1" eaLnBrk="1" hangingPunct="1"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733800"/>
            <a:ext cx="5714999" cy="296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903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dot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8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12 -- probability.pptx</Template>
  <TotalTime>59370</TotalTime>
  <Words>2097</Words>
  <Application>Microsoft Macintosh PowerPoint</Application>
  <PresentationFormat>Widescreen</PresentationFormat>
  <Paragraphs>491</Paragraphs>
  <Slides>31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Wingdings</vt:lpstr>
      <vt:lpstr>dan-berkeley-nlp-v1</vt:lpstr>
      <vt:lpstr>Reminder: elementary probability</vt:lpstr>
      <vt:lpstr>Conditional Independence</vt:lpstr>
      <vt:lpstr>Ghostbusters</vt:lpstr>
      <vt:lpstr>Video of Demo Ghostbusters with Probability</vt:lpstr>
      <vt:lpstr>Ghostbusters model</vt:lpstr>
      <vt:lpstr>Ghostbusters model, contd.</vt:lpstr>
      <vt:lpstr>Ghostbusters model, contd.</vt:lpstr>
      <vt:lpstr>Conditional Independence</vt:lpstr>
      <vt:lpstr>Conditional Independence</vt:lpstr>
      <vt:lpstr>Conditional Independence</vt:lpstr>
      <vt:lpstr>Bayes Nets: Big Picture</vt:lpstr>
      <vt:lpstr>Bayes Nets: Big Picture</vt:lpstr>
      <vt:lpstr>Graphical Model Notation</vt:lpstr>
      <vt:lpstr>Example: Coin Flips</vt:lpstr>
      <vt:lpstr>Example: Traffic</vt:lpstr>
      <vt:lpstr>Example: Smoke alarm</vt:lpstr>
      <vt:lpstr>Example Bayes’ Net: Car Insurance</vt:lpstr>
      <vt:lpstr>Example Bayes’ Net: Car Won’t Start</vt:lpstr>
      <vt:lpstr>Bayes Net Syntax and Semantics</vt:lpstr>
      <vt:lpstr>Bayes Net Syntax</vt:lpstr>
      <vt:lpstr>Example: Alarm Network</vt:lpstr>
      <vt:lpstr>General formula for sparse BNs</vt:lpstr>
      <vt:lpstr>Bayes net global semantics</vt:lpstr>
      <vt:lpstr>Example</vt:lpstr>
      <vt:lpstr>Conditional independence in BNs</vt:lpstr>
      <vt:lpstr>Conditional independence semantics</vt:lpstr>
      <vt:lpstr>Example: Burglary</vt:lpstr>
      <vt:lpstr>Example: Burglary</vt:lpstr>
      <vt:lpstr>Inference by Enumeration in Bayes Net</vt:lpstr>
      <vt:lpstr>Can we do better?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Stuart RUSSELL</cp:lastModifiedBy>
  <cp:revision>3331</cp:revision>
  <cp:lastPrinted>2014-03-18T18:14:25Z</cp:lastPrinted>
  <dcterms:created xsi:type="dcterms:W3CDTF">2004-08-27T04:16:05Z</dcterms:created>
  <dcterms:modified xsi:type="dcterms:W3CDTF">2023-03-09T03:41:52Z</dcterms:modified>
</cp:coreProperties>
</file>